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5" r:id="rId1"/>
  </p:sldMasterIdLst>
  <p:notesMasterIdLst>
    <p:notesMasterId r:id="rId63"/>
  </p:notesMasterIdLst>
  <p:sldIdLst>
    <p:sldId id="720" r:id="rId2"/>
    <p:sldId id="722" r:id="rId3"/>
    <p:sldId id="721" r:id="rId4"/>
    <p:sldId id="753" r:id="rId5"/>
    <p:sldId id="762" r:id="rId6"/>
    <p:sldId id="329" r:id="rId7"/>
    <p:sldId id="699" r:id="rId8"/>
    <p:sldId id="700" r:id="rId9"/>
    <p:sldId id="694" r:id="rId10"/>
    <p:sldId id="696" r:id="rId11"/>
    <p:sldId id="701" r:id="rId12"/>
    <p:sldId id="697" r:id="rId13"/>
    <p:sldId id="756" r:id="rId14"/>
    <p:sldId id="719" r:id="rId15"/>
    <p:sldId id="743" r:id="rId16"/>
    <p:sldId id="766" r:id="rId17"/>
    <p:sldId id="334" r:id="rId18"/>
    <p:sldId id="364" r:id="rId19"/>
    <p:sldId id="737" r:id="rId20"/>
    <p:sldId id="734" r:id="rId21"/>
    <p:sldId id="757" r:id="rId22"/>
    <p:sldId id="365" r:id="rId23"/>
    <p:sldId id="736" r:id="rId24"/>
    <p:sldId id="359" r:id="rId25"/>
    <p:sldId id="725" r:id="rId26"/>
    <p:sldId id="727" r:id="rId27"/>
    <p:sldId id="360" r:id="rId28"/>
    <p:sldId id="362" r:id="rId29"/>
    <p:sldId id="729" r:id="rId30"/>
    <p:sldId id="728" r:id="rId31"/>
    <p:sldId id="726" r:id="rId32"/>
    <p:sldId id="758" r:id="rId33"/>
    <p:sldId id="738" r:id="rId34"/>
    <p:sldId id="732" r:id="rId35"/>
    <p:sldId id="739" r:id="rId36"/>
    <p:sldId id="741" r:id="rId37"/>
    <p:sldId id="740" r:id="rId38"/>
    <p:sldId id="742" r:id="rId39"/>
    <p:sldId id="295" r:id="rId40"/>
    <p:sldId id="759" r:id="rId41"/>
    <p:sldId id="354" r:id="rId42"/>
    <p:sldId id="744" r:id="rId43"/>
    <p:sldId id="538" r:id="rId44"/>
    <p:sldId id="763" r:id="rId45"/>
    <p:sldId id="297" r:id="rId46"/>
    <p:sldId id="299" r:id="rId47"/>
    <p:sldId id="308" r:id="rId48"/>
    <p:sldId id="301" r:id="rId49"/>
    <p:sldId id="300" r:id="rId50"/>
    <p:sldId id="302" r:id="rId51"/>
    <p:sldId id="760" r:id="rId52"/>
    <p:sldId id="747" r:id="rId53"/>
    <p:sldId id="355" r:id="rId54"/>
    <p:sldId id="764" r:id="rId55"/>
    <p:sldId id="309" r:id="rId56"/>
    <p:sldId id="310" r:id="rId57"/>
    <p:sldId id="322" r:id="rId58"/>
    <p:sldId id="750" r:id="rId59"/>
    <p:sldId id="356" r:id="rId60"/>
    <p:sldId id="765" r:id="rId61"/>
    <p:sldId id="505" r:id="rId62"/>
  </p:sldIdLst>
  <p:sldSz cx="12192000" cy="6858000"/>
  <p:notesSz cx="7315200" cy="96012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F17F3D"/>
    <a:srgbClr val="FBDE84"/>
    <a:srgbClr val="ACD6EB"/>
    <a:srgbClr val="CAE4BE"/>
    <a:srgbClr val="4EA627"/>
    <a:srgbClr val="49A3D1"/>
    <a:srgbClr val="F7C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87606" autoAdjust="0"/>
  </p:normalViewPr>
  <p:slideViewPr>
    <p:cSldViewPr>
      <p:cViewPr varScale="1">
        <p:scale>
          <a:sx n="103" d="100"/>
          <a:sy n="103" d="100"/>
        </p:scale>
        <p:origin x="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350E91B-AB32-4945-9606-11B5E46E625F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2E59878-0995-4EFB-9404-C21058C736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6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4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4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0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0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9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2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1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can </a:t>
            </a:r>
            <a:r>
              <a:rPr lang="en-US" dirty="0" err="1"/>
              <a:t>tkake</a:t>
            </a:r>
            <a:r>
              <a:rPr lang="en-US" dirty="0"/>
              <a:t> on negative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0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3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99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0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5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3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36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5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10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9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84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6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1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9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0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ordinary linear regression, we typically use least square method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s. The 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ordinary linear regression, we typically use least square method for estimating </a:t>
                </a:r>
                <a:r>
                  <a:rPr lang="en-US" b="0" i="0" smtClean="0">
                    <a:latin typeface="Cambria Math"/>
                  </a:rPr>
                  <a:t>𝛽</a:t>
                </a:r>
                <a:r>
                  <a:rPr lang="en-US" dirty="0" smtClean="0"/>
                  <a:t>s</a:t>
                </a:r>
                <a:r>
                  <a:rPr lang="en-US" dirty="0" smtClean="0"/>
                  <a:t>. The </a:t>
                </a:r>
                <a:r>
                  <a:rPr lang="en-US" dirty="0" smtClean="0"/>
                  <a:t>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9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6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4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1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7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8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9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0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8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78492/which-optimization-algorithm-is-used-in-glm-function-in-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tats.oarc.ucla.edu/other/mult-pkg/faq/general/faqhow-are-the-likelihood-ratio-wald-and-lagrange-multiplier-score-tests-different-andor-simila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2-021-00258-1" TargetMode="External"/><Relationship Id="rId2" Type="http://schemas.openxmlformats.org/officeDocument/2006/relationships/hyperlink" Target="https://www.ncbi.nlm.nih.gov/pmc/articles/PMC6941147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office.com/r/4rFGQN36T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9B4B-6491-93C1-6B71-110AF33CD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6: Simple Logistic Regression (II) and Multiple Logistic Regression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BDE91-7705-EC1A-3151-96035F19F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8DE3-DCA4-440B-1961-6CD53997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8788" indent="-458788">
              <a:buFont typeface="+mj-lt"/>
              <a:buAutoNum type="arabicPeriod" startAt="2"/>
            </a:pPr>
            <a:r>
              <a:rPr lang="en-US" dirty="0"/>
              <a:t>Construct the likelihood function across the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there are n subjects in the data, and </a:t>
                </a:r>
                <a:r>
                  <a:rPr lang="en-US" b="1" dirty="0"/>
                  <a:t>each subject is considered independent </a:t>
                </a:r>
                <a:r>
                  <a:rPr lang="en-US" dirty="0"/>
                  <a:t>of each other, the likelihood function for the whole data can be expressed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  <a:blipFill>
                <a:blip r:embed="rId3"/>
                <a:stretch>
                  <a:fillRect l="-1531" t="-1874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5938" indent="-515938">
              <a:buFont typeface="+mj-lt"/>
              <a:buAutoNum type="arabicPeriod" startAt="3"/>
            </a:pPr>
            <a:r>
              <a:rPr lang="en-US" dirty="0"/>
              <a:t>Convert to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Mathematically, it is easier to work with the </a:t>
                </a:r>
                <a:r>
                  <a:rPr lang="en-US" b="1" dirty="0"/>
                  <a:t>log likelihood</a:t>
                </a:r>
                <a:r>
                  <a:rPr lang="en-US" dirty="0"/>
                  <a:t>                  function for maximization</a:t>
                </a:r>
              </a:p>
              <a:p>
                <a:endParaRPr lang="en-US" dirty="0"/>
              </a:p>
              <a:p>
                <a:r>
                  <a:rPr lang="en-US" dirty="0"/>
                  <a:t>The log likelihood function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⁡[1−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  <a:blipFill>
                <a:blip r:embed="rId3"/>
                <a:stretch>
                  <a:fillRect l="-1006" t="-1874" b="-18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5938" indent="-515938">
              <a:buFont typeface="+mj-lt"/>
              <a:buAutoNum type="arabicPeriod" startAt="4"/>
            </a:pPr>
            <a:r>
              <a:rPr lang="en-US" dirty="0"/>
              <a:t>Find MLEs that maximize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we </a:t>
                </a:r>
                <a:r>
                  <a:rPr lang="en-US" b="1" dirty="0">
                    <a:solidFill>
                      <a:schemeClr val="accent5"/>
                    </a:solidFill>
                  </a:rPr>
                  <a:t>differentiate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5"/>
                        </a:solidFill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6"/>
                    </a:solidFill>
                  </a:rPr>
                  <a:t>set the resulting expression to zero</a:t>
                </a:r>
              </a:p>
              <a:p>
                <a:endParaRPr lang="en-US" sz="2400" dirty="0"/>
              </a:p>
              <a:p>
                <a:pPr lvl="1"/>
                <a:r>
                  <a:rPr lang="en-US" dirty="0"/>
                  <a:t>Such equations are called likelihood equations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In logistic regression, we cannot solve above equations</a:t>
                </a:r>
              </a:p>
              <a:p>
                <a:r>
                  <a:rPr lang="en-US" dirty="0"/>
                  <a:t>Need to use iterative algorithm, such as i</a:t>
                </a:r>
                <a:r>
                  <a:rPr lang="en-US" b="0" i="0" dirty="0">
                    <a:effectLst/>
                    <a:latin typeface="SF Pro Text"/>
                  </a:rPr>
                  <a:t>teratively reweighted least squares (IWLS) </a:t>
                </a:r>
                <a:r>
                  <a:rPr lang="en-US" dirty="0"/>
                  <a:t>algorithm, should be used to find the MLEs for logistic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556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do this in 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2039600" cy="5413248"/>
          </a:xfrm>
        </p:spPr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() function automatically does MLE for you</a:t>
            </a:r>
          </a:p>
          <a:p>
            <a:r>
              <a:rPr lang="en-US" dirty="0"/>
              <a:t>You can explore other algorithms (other than IWLS) to maximize the likelihood</a:t>
            </a:r>
          </a:p>
          <a:p>
            <a:r>
              <a:rPr lang="en-US" dirty="0">
                <a:hlinkClick r:id="rId3"/>
              </a:rPr>
              <a:t>https://stats.stackexchange.com/questions/178492/which-optimization-algorithm-is-used-in-glm-function-in-r</a:t>
            </a:r>
            <a:r>
              <a:rPr lang="en-US" dirty="0"/>
              <a:t>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A31D5E-57F5-244D-F4AF-66F97539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3E205-BB50-39B1-9ED6-0093DB3D4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85986"/>
            <a:ext cx="11887200" cy="10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Fitted Model using MLE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096000" cy="427024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1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0.12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5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096000" cy="42702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35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84328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FF39C1-B9B7-8D03-40E9-EB398E366A7A}"/>
              </a:ext>
            </a:extLst>
          </p:cNvPr>
          <p:cNvSpPr/>
          <p:nvPr/>
        </p:nvSpPr>
        <p:spPr>
          <a:xfrm>
            <a:off x="9144" y="3276599"/>
            <a:ext cx="12192000" cy="2438399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8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the Significance of the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fitting a simple logistic regression model, we want to test the significance of the coefficient</a:t>
                </a:r>
              </a:p>
              <a:p>
                <a:endParaRPr lang="en-US" dirty="0"/>
              </a:p>
              <a:p>
                <a:r>
                  <a:rPr lang="en-US" b="1" dirty="0"/>
                  <a:t>Hypothesis test </a:t>
                </a:r>
                <a:r>
                  <a:rPr lang="en-US" dirty="0"/>
                  <a:t>for an individual 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Three potential tests to use: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ACD6EB"/>
                    </a:highlight>
                  </a:rPr>
                  <a:t>Wald test</a:t>
                </a:r>
                <a:endParaRPr lang="en-US" dirty="0">
                  <a:highlight>
                    <a:srgbClr val="CAE4BE"/>
                  </a:highlight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FBDE84"/>
                    </a:highlight>
                  </a:rPr>
                  <a:t>Score test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CAE4BE"/>
                    </a:highlight>
                  </a:rPr>
                  <a:t>Likelihood ratio test</a:t>
                </a:r>
                <a:endParaRPr lang="en-US" dirty="0">
                  <a:highlight>
                    <a:srgbClr val="ACD6EB"/>
                  </a:highlight>
                </a:endParaRPr>
              </a:p>
              <a:p>
                <a:pPr marL="457200" lvl="1" indent="0">
                  <a:buNone/>
                </a:pPr>
                <a:endParaRPr lang="en-US" dirty="0">
                  <a:highlight>
                    <a:srgbClr val="FBDE84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5322FB-6752-4316-0993-F8B9FADA7A8D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Wald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saw this is linear regression (in Day 3 notes)</a:t>
                </a:r>
              </a:p>
              <a:p>
                <a:endParaRPr lang="en-US" dirty="0"/>
              </a:p>
              <a:p>
                <a:r>
                  <a:rPr lang="en-US" dirty="0"/>
                  <a:t>Assumes test statistic W follows a standard normal distribution under the null hypothesis</a:t>
                </a:r>
              </a:p>
              <a:p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a:rPr lang="en-US" b="0" i="0" smtClean="0">
                          <a:latin typeface="Cambria Math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MLE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r>
                  <a:rPr lang="en-US" dirty="0"/>
                  <a:t>The test is a routine output in 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75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5DFC7B-23D9-1138-3004-BE335BF4C3DA}"/>
              </a:ext>
            </a:extLst>
          </p:cNvPr>
          <p:cNvGrpSpPr/>
          <p:nvPr/>
        </p:nvGrpSpPr>
        <p:grpSpPr>
          <a:xfrm>
            <a:off x="1624621" y="1053831"/>
            <a:ext cx="8942758" cy="5718701"/>
            <a:chOff x="754109" y="976150"/>
            <a:chExt cx="8942758" cy="5718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E624A4-FE50-2432-97CA-1DF70E686A77}"/>
                </a:ext>
              </a:extLst>
            </p:cNvPr>
            <p:cNvGrpSpPr/>
            <p:nvPr/>
          </p:nvGrpSpPr>
          <p:grpSpPr>
            <a:xfrm>
              <a:off x="1702713" y="976150"/>
              <a:ext cx="7994154" cy="5718701"/>
              <a:chOff x="1835646" y="1566323"/>
              <a:chExt cx="7994154" cy="5718701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E2FC0DD-E5F1-BBDC-A7F0-5DBD92D7FC00}"/>
                  </a:ext>
                </a:extLst>
              </p:cNvPr>
              <p:cNvSpPr/>
              <p:nvPr/>
            </p:nvSpPr>
            <p:spPr>
              <a:xfrm>
                <a:off x="2703852" y="1768285"/>
                <a:ext cx="6970426" cy="4231159"/>
              </a:xfrm>
              <a:custGeom>
                <a:avLst/>
                <a:gdLst>
                  <a:gd name="connsiteX0" fmla="*/ 0 w 6970426"/>
                  <a:gd name="connsiteY0" fmla="*/ 4201179 h 4231159"/>
                  <a:gd name="connsiteX1" fmla="*/ 1858781 w 6970426"/>
                  <a:gd name="connsiteY1" fmla="*/ 1083224 h 4231159"/>
                  <a:gd name="connsiteX2" fmla="*/ 3477718 w 6970426"/>
                  <a:gd name="connsiteY2" fmla="*/ 3933 h 4231159"/>
                  <a:gd name="connsiteX3" fmla="*/ 5246558 w 6970426"/>
                  <a:gd name="connsiteY3" fmla="*/ 1383028 h 4231159"/>
                  <a:gd name="connsiteX4" fmla="*/ 6970426 w 6970426"/>
                  <a:gd name="connsiteY4" fmla="*/ 4231159 h 423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0426" h="4231159">
                    <a:moveTo>
                      <a:pt x="0" y="4201179"/>
                    </a:moveTo>
                    <a:cubicBezTo>
                      <a:pt x="639580" y="2991972"/>
                      <a:pt x="1279161" y="1782765"/>
                      <a:pt x="1858781" y="1083224"/>
                    </a:cubicBezTo>
                    <a:cubicBezTo>
                      <a:pt x="2438401" y="383683"/>
                      <a:pt x="2913089" y="-46034"/>
                      <a:pt x="3477718" y="3933"/>
                    </a:cubicBezTo>
                    <a:cubicBezTo>
                      <a:pt x="4042347" y="53900"/>
                      <a:pt x="4664440" y="678490"/>
                      <a:pt x="5246558" y="1383028"/>
                    </a:cubicBezTo>
                    <a:cubicBezTo>
                      <a:pt x="5828676" y="2087566"/>
                      <a:pt x="6399551" y="3159362"/>
                      <a:pt x="6970426" y="4231159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7F06C4A-C8CE-22CD-0EDC-19195C92D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601" y="1566323"/>
                <a:ext cx="0" cy="479637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B926AAF-A29F-A6DE-41B3-03EE707A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883" y="6362700"/>
                <a:ext cx="738491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𝑙𝑛𝐿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t="-9000" r="-34286"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b="0" dirty="0"/>
                  </a:p>
                  <a:p>
                    <a:r>
                      <a:rPr lang="en-US" sz="2800" dirty="0"/>
                      <a:t>(MLE)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638" t="-9859" r="-23188" b="-225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/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3070" t="-11905" r="-5263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A2BC4A-2248-86EA-8422-5CFBB5E56806}"/>
                </a:ext>
              </a:extLst>
            </p:cNvPr>
            <p:cNvCxnSpPr/>
            <p:nvPr/>
          </p:nvCxnSpPr>
          <p:spPr>
            <a:xfrm>
              <a:off x="3581400" y="63138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/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3636" t="-1449" r="-3409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(II)</a:t>
            </a:r>
          </a:p>
        </p:txBody>
      </p:sp>
    </p:spTree>
    <p:extLst>
      <p:ext uri="{BB962C8B-B14F-4D97-AF65-F5344CB8AC3E}">
        <p14:creationId xmlns:p14="http://schemas.microsoft.com/office/powerpoint/2010/main" val="234716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F42D-6213-87F6-22F4-F000855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02F44-3C45-1199-458B-B92219BC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7DE4A-48FF-9C1B-4C73-AE7CB9D7FD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990601"/>
            <a:ext cx="11887200" cy="55625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Homework 1</a:t>
            </a:r>
            <a:r>
              <a:rPr lang="en-US" dirty="0"/>
              <a:t> – grades back this evening</a:t>
            </a:r>
          </a:p>
          <a:p>
            <a:pPr lvl="1"/>
            <a:r>
              <a:rPr lang="en-US" dirty="0"/>
              <a:t>Thanks to </a:t>
            </a:r>
            <a:r>
              <a:rPr lang="en-US" b="1" dirty="0"/>
              <a:t>Trisha and Bryon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For Question 5, ambiguous about what I want to see in criteria – please include sample size criteria (if any) for using the test</a:t>
            </a:r>
          </a:p>
          <a:p>
            <a:pPr lvl="1"/>
            <a:r>
              <a:rPr lang="en-US" b="1" dirty="0"/>
              <a:t>Question 2 </a:t>
            </a:r>
            <a:r>
              <a:rPr lang="en-US" dirty="0"/>
              <a:t>will have more extensive feedback</a:t>
            </a:r>
          </a:p>
          <a:p>
            <a:pPr lvl="1"/>
            <a:r>
              <a:rPr lang="en-US" dirty="0"/>
              <a:t>For all other questions, an X may indicate that a large part of the problem is wrong or that you left out a smaller part like incorrect assumption or hypothesis </a:t>
            </a:r>
          </a:p>
          <a:p>
            <a:pPr lvl="2"/>
            <a:r>
              <a:rPr lang="en-US" b="1" dirty="0"/>
              <a:t>It is up to you to figure out what is wrong </a:t>
            </a:r>
            <a:r>
              <a:rPr lang="en-US" dirty="0"/>
              <a:t>– ask other students, go to office hours, chat in Slack!</a:t>
            </a:r>
          </a:p>
          <a:p>
            <a:r>
              <a:rPr lang="en-US" dirty="0"/>
              <a:t>Deadline for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b="1" dirty="0"/>
              <a:t>Homework is due at 11pm</a:t>
            </a:r>
            <a:r>
              <a:rPr lang="en-US" dirty="0"/>
              <a:t>, but there is </a:t>
            </a:r>
            <a:r>
              <a:rPr lang="en-US" b="1" dirty="0"/>
              <a:t>an hour window</a:t>
            </a:r>
            <a:r>
              <a:rPr lang="en-US" dirty="0"/>
              <a:t> to turn it in just in case</a:t>
            </a:r>
          </a:p>
          <a:p>
            <a:pPr lvl="1"/>
            <a:r>
              <a:rPr lang="en-US" dirty="0"/>
              <a:t>If you don’t make this window, you will need to use your “no questions asked” extension</a:t>
            </a:r>
          </a:p>
          <a:p>
            <a:r>
              <a:rPr lang="en-US" dirty="0"/>
              <a:t>We will revisit interpretation of coefficients again next week in the context of multiple logistic regression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1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5DFC7B-23D9-1138-3004-BE335BF4C3DA}"/>
              </a:ext>
            </a:extLst>
          </p:cNvPr>
          <p:cNvGrpSpPr/>
          <p:nvPr/>
        </p:nvGrpSpPr>
        <p:grpSpPr>
          <a:xfrm>
            <a:off x="1219200" y="1143000"/>
            <a:ext cx="8942758" cy="5718701"/>
            <a:chOff x="754109" y="976150"/>
            <a:chExt cx="8942758" cy="5718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E624A4-FE50-2432-97CA-1DF70E686A77}"/>
                </a:ext>
              </a:extLst>
            </p:cNvPr>
            <p:cNvGrpSpPr/>
            <p:nvPr/>
          </p:nvGrpSpPr>
          <p:grpSpPr>
            <a:xfrm>
              <a:off x="1702713" y="976150"/>
              <a:ext cx="7994154" cy="5718701"/>
              <a:chOff x="1835646" y="1566323"/>
              <a:chExt cx="7994154" cy="5718701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E2FC0DD-E5F1-BBDC-A7F0-5DBD92D7FC00}"/>
                  </a:ext>
                </a:extLst>
              </p:cNvPr>
              <p:cNvSpPr/>
              <p:nvPr/>
            </p:nvSpPr>
            <p:spPr>
              <a:xfrm>
                <a:off x="2703852" y="1768285"/>
                <a:ext cx="6970426" cy="4231159"/>
              </a:xfrm>
              <a:custGeom>
                <a:avLst/>
                <a:gdLst>
                  <a:gd name="connsiteX0" fmla="*/ 0 w 6970426"/>
                  <a:gd name="connsiteY0" fmla="*/ 4201179 h 4231159"/>
                  <a:gd name="connsiteX1" fmla="*/ 1858781 w 6970426"/>
                  <a:gd name="connsiteY1" fmla="*/ 1083224 h 4231159"/>
                  <a:gd name="connsiteX2" fmla="*/ 3477718 w 6970426"/>
                  <a:gd name="connsiteY2" fmla="*/ 3933 h 4231159"/>
                  <a:gd name="connsiteX3" fmla="*/ 5246558 w 6970426"/>
                  <a:gd name="connsiteY3" fmla="*/ 1383028 h 4231159"/>
                  <a:gd name="connsiteX4" fmla="*/ 6970426 w 6970426"/>
                  <a:gd name="connsiteY4" fmla="*/ 4231159 h 423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0426" h="4231159">
                    <a:moveTo>
                      <a:pt x="0" y="4201179"/>
                    </a:moveTo>
                    <a:cubicBezTo>
                      <a:pt x="639580" y="2991972"/>
                      <a:pt x="1279161" y="1782765"/>
                      <a:pt x="1858781" y="1083224"/>
                    </a:cubicBezTo>
                    <a:cubicBezTo>
                      <a:pt x="2438401" y="383683"/>
                      <a:pt x="2913089" y="-46034"/>
                      <a:pt x="3477718" y="3933"/>
                    </a:cubicBezTo>
                    <a:cubicBezTo>
                      <a:pt x="4042347" y="53900"/>
                      <a:pt x="4664440" y="678490"/>
                      <a:pt x="5246558" y="1383028"/>
                    </a:cubicBezTo>
                    <a:cubicBezTo>
                      <a:pt x="5828676" y="2087566"/>
                      <a:pt x="6399551" y="3159362"/>
                      <a:pt x="6970426" y="4231159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7F06C4A-C8CE-22CD-0EDC-19195C92D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601" y="1566323"/>
                <a:ext cx="0" cy="479637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B926AAF-A29F-A6DE-41B3-03EE707A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883" y="6362700"/>
                <a:ext cx="738491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𝑙𝑛𝐿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t="-9000" r="-34286"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b="0" dirty="0"/>
                  </a:p>
                  <a:p>
                    <a:r>
                      <a:rPr lang="en-US" sz="2800" dirty="0"/>
                      <a:t>(MLE)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638" t="-9859" r="-23188" b="-225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/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3070" t="-11905" r="-5263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A2BC4A-2248-86EA-8422-5CFBB5E56806}"/>
                </a:ext>
              </a:extLst>
            </p:cNvPr>
            <p:cNvCxnSpPr/>
            <p:nvPr/>
          </p:nvCxnSpPr>
          <p:spPr>
            <a:xfrm>
              <a:off x="3581400" y="63138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/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3636" t="-1449" r="-3409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(II)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67421B-CAE7-C581-4C6F-3A2E8707B999}"/>
              </a:ext>
            </a:extLst>
          </p:cNvPr>
          <p:cNvCxnSpPr>
            <a:cxnSpLocks/>
          </p:cNvCxnSpPr>
          <p:nvPr/>
        </p:nvCxnSpPr>
        <p:spPr>
          <a:xfrm flipV="1">
            <a:off x="6400800" y="933450"/>
            <a:ext cx="0" cy="4991099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FD9F6-FAE9-1410-4109-EF0BDF5B11F4}"/>
              </a:ext>
            </a:extLst>
          </p:cNvPr>
          <p:cNvCxnSpPr>
            <a:cxnSpLocks/>
          </p:cNvCxnSpPr>
          <p:nvPr/>
        </p:nvCxnSpPr>
        <p:spPr>
          <a:xfrm flipV="1">
            <a:off x="8382000" y="950163"/>
            <a:ext cx="0" cy="4991099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CCCF25-C939-2037-0A6C-2E17F9DA7AD9}"/>
              </a:ext>
            </a:extLst>
          </p:cNvPr>
          <p:cNvCxnSpPr/>
          <p:nvPr/>
        </p:nvCxnSpPr>
        <p:spPr>
          <a:xfrm>
            <a:off x="6400800" y="4735149"/>
            <a:ext cx="19812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3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D20A49-C7E6-2ED5-C798-B2AFEBBD1A19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FB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Score test does not require the computation of MLE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while both likelihood test and Wald test does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Score test is based on the first and second derivatives of the log-likelihood under the null hypothesis</a:t>
                </a:r>
              </a:p>
              <a:p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/>
                                </a:rPr>
                                <m:t>(1−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a:rPr lang="en-US" b="0" i="0" smtClean="0">
                          <a:latin typeface="Cambria Math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08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ECDC-D668-CFA5-90E6-EBED59C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843280"/>
          </a:xfrm>
        </p:spPr>
        <p:txBody>
          <a:bodyPr>
            <a:normAutofit/>
          </a:bodyPr>
          <a:lstStyle/>
          <a:p>
            <a:r>
              <a:rPr lang="en-US" sz="4400" dirty="0"/>
              <a:t>Graphic Illustration of the Three Tests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2A6B3-8F5A-553C-D675-0DE501DF28E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FB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D57E68-CBF4-1062-7639-E0AF6301E234}"/>
              </a:ext>
            </a:extLst>
          </p:cNvPr>
          <p:cNvSpPr txBox="1">
            <a:spLocks/>
          </p:cNvSpPr>
          <p:nvPr/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Score Test (II)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6CC54-1CF2-65F4-48F0-F4522E0ADD9F}"/>
              </a:ext>
            </a:extLst>
          </p:cNvPr>
          <p:cNvGrpSpPr/>
          <p:nvPr/>
        </p:nvGrpSpPr>
        <p:grpSpPr>
          <a:xfrm>
            <a:off x="1107063" y="990601"/>
            <a:ext cx="8894604" cy="5937150"/>
            <a:chOff x="1107063" y="990601"/>
            <a:chExt cx="8894604" cy="59371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5DFC7B-23D9-1138-3004-BE335BF4C3D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4991100"/>
              <a:chOff x="2311950" y="781428"/>
              <a:chExt cx="7384917" cy="49911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E624A4-FE50-2432-97CA-1DF70E686A77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DE2FC0DD-E5F1-BBDC-A7F0-5DBD92D7FC0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7F06C4A-C8CE-22CD-0EDC-19195C92D308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1B926AAF-A29F-A6DE-41B3-03EE707A3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E2DA60-9760-21DD-CDA4-F7D6BF187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721" y="798140"/>
                <a:ext cx="2957079" cy="3762509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BB1B7B-ED09-C27F-D84E-C90870B250B5}"/>
                    </a:ext>
                  </a:extLst>
                </p:cNvPr>
                <p:cNvSpPr txBox="1"/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BB1B7B-ED09-C27F-D84E-C90870B2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blipFill>
                  <a:blip r:embed="rId3"/>
                  <a:stretch>
                    <a:fillRect t="-9000" r="-31429" b="-7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C44415-784E-6D48-18C5-4330B72BE53A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C44415-784E-6D48-18C5-4330B72BE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D2F096-49D5-98D1-F29E-A5F6901F1E93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D2F096-49D5-98D1-F29E-A5F6901F1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9CCB99-F5F9-3A89-432B-6992521886D7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057C33-B000-F902-50B8-4121C728C2C0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057C33-B000-F902-50B8-4121C728C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722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05724-1311-5EE2-1DCA-C3083C32601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Likelihood ratio test answers the question:</a:t>
                </a:r>
              </a:p>
              <a:p>
                <a:pPr lvl="1"/>
                <a:r>
                  <a:rPr lang="en-US" dirty="0"/>
                  <a:t>For a specific covariate, </a:t>
                </a:r>
                <a:r>
                  <a:rPr lang="en-US" b="1" dirty="0"/>
                  <a:t>which model tell us more about the outcome variable</a:t>
                </a:r>
                <a:r>
                  <a:rPr lang="en-US" dirty="0"/>
                  <a:t>: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model including </a:t>
                </a:r>
                <a:r>
                  <a:rPr lang="en-US" dirty="0"/>
                  <a:t>the covariate or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model omitting </a:t>
                </a:r>
                <a:r>
                  <a:rPr lang="en-US" dirty="0"/>
                  <a:t>the covariate?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We are still conducting this </a:t>
                </a:r>
                <a:r>
                  <a:rPr lang="en-US" b="1" dirty="0"/>
                  <a:t>hypothesis test: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But we are testing it by comparing different models</a:t>
                </a:r>
              </a:p>
              <a:p>
                <a:pPr lvl="1"/>
                <a:r>
                  <a:rPr lang="en-US" dirty="0"/>
                  <a:t>Later on: conduct hypothesis tests for multiple coefficients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667" b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5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assess the significance of the covariate’s coefficient in the simple logistic regression, we </a:t>
                </a:r>
                <a:r>
                  <a:rPr lang="en-US" b="1" dirty="0"/>
                  <a:t>compare the deviance (D) with and without the covariate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test: 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vs. 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57A5C86-284E-C633-5AC8-EE051F949DF9}"/>
              </a:ext>
            </a:extLst>
          </p:cNvPr>
          <p:cNvGrpSpPr/>
          <p:nvPr/>
        </p:nvGrpSpPr>
        <p:grpSpPr>
          <a:xfrm>
            <a:off x="9461810" y="3581400"/>
            <a:ext cx="2362200" cy="23256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32041565-AE5B-86D5-8DAA-26DE61F0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3AB6A1-9F0A-C5A8-216D-9085D2C5523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FD6793-ED1C-ED12-2589-786342310B60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52CF9A-56F4-D634-7EAB-A95E0111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(II)</a:t>
            </a:r>
          </a:p>
        </p:txBody>
      </p:sp>
    </p:spTree>
    <p:extLst>
      <p:ext uri="{BB962C8B-B14F-4D97-AF65-F5344CB8AC3E}">
        <p14:creationId xmlns:p14="http://schemas.microsoft.com/office/powerpoint/2010/main" val="276759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45B7E2-D174-F086-02ED-51BC6FFFCDC0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LRT: what is Deviance?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Deviance: </a:t>
            </a:r>
            <a:r>
              <a:rPr lang="en-US" dirty="0"/>
              <a:t>quantifies the difference in likelihoods between a </a:t>
            </a:r>
            <a:r>
              <a:rPr lang="en-US" b="1" dirty="0">
                <a:solidFill>
                  <a:schemeClr val="accent4"/>
                </a:solidFill>
              </a:rPr>
              <a:t>fitted</a:t>
            </a:r>
            <a:r>
              <a:rPr lang="en-US" dirty="0"/>
              <a:t> and </a:t>
            </a:r>
            <a:r>
              <a:rPr lang="en-US" b="1" dirty="0">
                <a:solidFill>
                  <a:srgbClr val="F17F3D"/>
                </a:solidFill>
              </a:rPr>
              <a:t>saturated</a:t>
            </a:r>
            <a:r>
              <a:rPr lang="en-US" dirty="0"/>
              <a:t> model</a:t>
            </a:r>
          </a:p>
          <a:p>
            <a:endParaRPr lang="en-US" sz="900" dirty="0"/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Fitted model:</a:t>
            </a:r>
          </a:p>
          <a:p>
            <a:pPr lvl="2"/>
            <a:r>
              <a:rPr lang="en-US" dirty="0"/>
              <a:t>Your proposed fitted model</a:t>
            </a:r>
          </a:p>
          <a:p>
            <a:pPr lvl="2"/>
            <a:endParaRPr lang="en-US" sz="1000" dirty="0"/>
          </a:p>
          <a:p>
            <a:pPr lvl="1"/>
            <a:r>
              <a:rPr lang="en-US" b="1" dirty="0">
                <a:solidFill>
                  <a:srgbClr val="F17F3D"/>
                </a:solidFill>
              </a:rPr>
              <a:t>Saturated model:</a:t>
            </a:r>
          </a:p>
          <a:p>
            <a:pPr lvl="2"/>
            <a:r>
              <a:rPr lang="en-US" dirty="0"/>
              <a:t>A model that contains as many parameters as there are data points = </a:t>
            </a:r>
            <a:r>
              <a:rPr lang="en-US" b="1" dirty="0"/>
              <a:t>perfect fit</a:t>
            </a:r>
          </a:p>
          <a:p>
            <a:pPr lvl="3"/>
            <a:r>
              <a:rPr lang="en-US" dirty="0"/>
              <a:t>Basically every individual has their own covariate</a:t>
            </a:r>
          </a:p>
          <a:p>
            <a:pPr lvl="2"/>
            <a:r>
              <a:rPr lang="en-US" dirty="0"/>
              <a:t>Perfect fit = maximum possible likelihood</a:t>
            </a:r>
          </a:p>
          <a:p>
            <a:pPr lvl="2"/>
            <a:endParaRPr lang="en-US" dirty="0"/>
          </a:p>
          <a:p>
            <a:r>
              <a:rPr lang="en-US" b="1" dirty="0"/>
              <a:t>All fitted models will have likelihood less than saturated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99FA0A-D533-A1BA-4782-53ADC7D4C435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46A5B610-1192-BFC3-9687-DCC8788A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745F93-5C58-3A5A-80BA-02FF96A70EC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428076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763649-AC5F-A971-CE94-7593E9795E88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LRT: what is Deviance?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deviance</a:t>
                </a:r>
                <a:r>
                  <a:rPr lang="en-US" dirty="0"/>
                  <a:t> is defined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=−2[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fitted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saturated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 alternative way to write it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𝑙𝑖𝑘𝑒𝑙𝑖h𝑜𝑜𝑑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𝑓𝑖𝑡𝑡𝑒𝑑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𝑙𝑖𝑘𝑒𝑙𝑖h𝑜𝑜𝑑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𝑠𝑎𝑡𝑢𝑟𝑎𝑡𝑒𝑑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Using ‘-2’ is to make the deviance follow a chi-square distribution.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58EA66D-BC2B-99D4-073B-190A329F11C9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374B1674-0891-80B9-F705-4AFEA2951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1F4A6A-A942-614E-4D4E-254B3324C0DB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3608565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the LRT, we are </a:t>
                </a:r>
                <a:r>
                  <a:rPr lang="en-US" b="1" dirty="0"/>
                  <a:t>NOT</a:t>
                </a:r>
                <a:r>
                  <a:rPr lang="en-US" dirty="0"/>
                  <a:t> comparing the likelihood of saturated model to the fitted model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ARE</a:t>
                </a:r>
                <a:r>
                  <a:rPr lang="en-US" dirty="0"/>
                  <a:t> comparing the </a:t>
                </a:r>
                <a:r>
                  <a:rPr lang="en-US" b="1" dirty="0"/>
                  <a:t>Deviance</a:t>
                </a:r>
                <a:r>
                  <a:rPr lang="en-US" dirty="0"/>
                  <a:t> of the model with x and the model without x</a:t>
                </a:r>
              </a:p>
              <a:p>
                <a:pPr lvl="1"/>
                <a:r>
                  <a:rPr lang="en-US" dirty="0"/>
                  <a:t>We just use the saturated model to calculate Deviance</a:t>
                </a:r>
              </a:p>
              <a:p>
                <a:pPr lvl="1"/>
                <a:r>
                  <a:rPr lang="en-US" dirty="0"/>
                  <a:t>Both are considered fitted models with their own respective Deviance</a:t>
                </a:r>
              </a:p>
              <a:p>
                <a:endParaRPr lang="en-US" dirty="0"/>
              </a:p>
              <a:p>
                <a:r>
                  <a:rPr lang="en-US" dirty="0"/>
                  <a:t>So our LRT is: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𝐺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62CCD60-8002-4F82-99D0-02134CE104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9FBD508C-6B64-0DEA-5CAB-C00A2F56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FEF191-492D-358C-DBF2-FB73F1C49ED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2778135-D731-59DF-4F6F-7923C3D5526D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46C63C-6E2B-84FE-2F94-116E25B6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Deviance to Likelihood Ratio Test</a:t>
            </a:r>
          </a:p>
        </p:txBody>
      </p:sp>
    </p:spTree>
    <p:extLst>
      <p:ext uri="{BB962C8B-B14F-4D97-AF65-F5344CB8AC3E}">
        <p14:creationId xmlns:p14="http://schemas.microsoft.com/office/powerpoint/2010/main" val="2921555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5F25D7-FCCE-14E9-1686-99A8F540FAB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</p:spPr>
            <p:txBody>
              <a:bodyPr>
                <a:normAutofit/>
              </a:bodyPr>
              <a:lstStyle/>
              <a:p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</m:t>
                      </m:r>
                      <m:r>
                        <a:rPr lang="en-US" sz="230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model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without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a:rPr lang="en-US" sz="23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300" i="1">
                          <a:latin typeface="Cambria Math"/>
                        </a:rPr>
                        <m:t>−</m:t>
                      </m:r>
                      <m:r>
                        <a:rPr lang="en-US" sz="23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odel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with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a:rPr lang="en-US" sz="230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=−2</m:t>
                      </m:r>
                      <m:r>
                        <a:rPr lang="en-US" sz="2300" i="1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den>
                          </m:f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−2</m:t>
                          </m:r>
                          <m:r>
                            <a:rPr lang="en-US" sz="2300" i="1">
                              <a:latin typeface="Cambria Math"/>
                            </a:rPr>
                            <m:t>𝑙𝑛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likelihood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of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model</m:t>
                                  </m:r>
                                  <m: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likelihood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of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the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saturated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model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=−2</m:t>
                      </m:r>
                      <m:r>
                        <a:rPr lang="en-US" sz="2300" i="1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den>
                          </m:f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3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/>
                        </a:rPr>
                        <m:t>𝐺</m:t>
                      </m:r>
                      <m:r>
                        <a:rPr lang="en-US" sz="2300" b="0" i="1" smtClean="0">
                          <a:latin typeface="Cambria Math"/>
                        </a:rPr>
                        <m:t>=−2</m:t>
                      </m:r>
                      <m:r>
                        <a:rPr lang="en-US" sz="23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/>
                        </a:rPr>
                        <m:t>𝐺</m:t>
                      </m:r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r>
                        <a:rPr lang="en-US" sz="230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30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3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23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3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  <a:blipFill>
                <a:blip r:embed="rId3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D0DDEBD-C5FC-A9DF-8C27-2295F81DC20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2A314939-2021-BCBE-25E0-27C55622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F3A364-BE13-77F3-A00E-3DF99FFC7FEC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71293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8792-F6D8-FB79-2D19-BFE45586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last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0C734-3464-DE6F-1F9F-54DA0D0C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96A57B-357F-FFDD-334B-C8352261E3A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858000" cy="541324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The r output from </a:t>
                </a:r>
                <a:r>
                  <a:rPr lang="en-US" b="0" i="0" dirty="0" err="1">
                    <a:solidFill>
                      <a:srgbClr val="212121"/>
                    </a:solidFill>
                    <a:effectLst/>
                  </a:rPr>
                  <a:t>glm</a:t>
                </a:r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 are those the differences between the coefficients?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dirty="0">
                    <a:solidFill>
                      <a:srgbClr val="212121"/>
                    </a:solidFill>
                  </a:rPr>
                  <a:t>How do find the stand alone odds for race/ethnicity groups other than non-Hispanic white individuals?</a:t>
                </a: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Slide 54 of lecture today interpretation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. Can we pls talk about this? Thank you.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What is the difference between a count variable and a discrete variable?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Can we go over the 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96A57B-357F-FFDD-334B-C8352261E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858000" cy="5413248"/>
              </a:xfrm>
              <a:blipFill>
                <a:blip r:embed="rId3"/>
                <a:stretch>
                  <a:fillRect l="-1296" t="-2576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4F313-0E33-9034-647C-6D311A3AF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3733800"/>
            <a:ext cx="10607040" cy="12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3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139596-5AAB-0DEA-2BA0-5899F75D24A9}"/>
              </a:ext>
            </a:extLst>
          </p:cNvPr>
          <p:cNvGrpSpPr>
            <a:grpSpLocks noChangeAspect="1"/>
          </p:cNvGrpSpPr>
          <p:nvPr/>
        </p:nvGrpSpPr>
        <p:grpSpPr>
          <a:xfrm>
            <a:off x="9489812" y="3581400"/>
            <a:ext cx="2321188" cy="2322576"/>
            <a:chOff x="8610600" y="2964835"/>
            <a:chExt cx="2362200" cy="2325624"/>
          </a:xfrm>
        </p:grpSpPr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769D0F72-C838-B2F0-E7D8-9AEC20E4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8A748F-AA2F-10CC-B65B-144FAB75FA3D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assess the significance of the covariate’s coefficient in the simple logistic regression, we compare the deviance (D) with and without the covariate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test: 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vs. 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0C6B24-791D-A1AB-1165-92684F6483AB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C9F36B-D2D1-7A31-4150-2DAE59E7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(II)</a:t>
            </a:r>
          </a:p>
        </p:txBody>
      </p:sp>
    </p:spTree>
    <p:extLst>
      <p:ext uri="{BB962C8B-B14F-4D97-AF65-F5344CB8AC3E}">
        <p14:creationId xmlns:p14="http://schemas.microsoft.com/office/powerpoint/2010/main" val="386042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972800" cy="5413248"/>
              </a:xfrm>
            </p:spPr>
            <p:txBody>
              <a:bodyPr/>
              <a:lstStyle/>
              <a:p>
                <a:r>
                  <a:rPr lang="en-US" dirty="0"/>
                  <a:t>Under the null hypothesis, with adequate sample size, LRT statistic follows a chi-square distribution:</a:t>
                </a:r>
              </a:p>
              <a:p>
                <a:endParaRPr lang="en-US" sz="36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=#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coefficients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larger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−#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coefficients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3600" dirty="0"/>
              </a:p>
              <a:p>
                <a:r>
                  <a:rPr lang="en-US" dirty="0"/>
                  <a:t>If we are testing a single coefficient,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our categorical race and ethnicity variable has a </a:t>
                </a:r>
                <a:r>
                  <a:rPr lang="en-US" dirty="0" err="1"/>
                  <a:t>df</a:t>
                </a:r>
                <a:r>
                  <a:rPr lang="en-US" dirty="0"/>
                  <a:t> of 4!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972800" cy="5413248"/>
              </a:xfrm>
              <a:blipFill>
                <a:blip r:embed="rId2"/>
                <a:stretch>
                  <a:fillRect l="-104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219D95A-F6A7-A487-0784-B5012747FDA2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573FF1-6266-539D-1976-A4ED2909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(III)</a:t>
            </a:r>
          </a:p>
        </p:txBody>
      </p:sp>
    </p:spTree>
    <p:extLst>
      <p:ext uri="{BB962C8B-B14F-4D97-AF65-F5344CB8AC3E}">
        <p14:creationId xmlns:p14="http://schemas.microsoft.com/office/powerpoint/2010/main" val="647587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779BF6-64E5-872F-CF5F-98150689C5CA}"/>
              </a:ext>
            </a:extLst>
          </p:cNvPr>
          <p:cNvGrpSpPr/>
          <p:nvPr/>
        </p:nvGrpSpPr>
        <p:grpSpPr>
          <a:xfrm>
            <a:off x="1107063" y="990601"/>
            <a:ext cx="8894604" cy="5937150"/>
            <a:chOff x="1107063" y="990601"/>
            <a:chExt cx="8894604" cy="59371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0F4591-D926-4CA1-D25F-ACE46A2465B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4991100"/>
              <a:chOff x="2311950" y="781428"/>
              <a:chExt cx="7384917" cy="49911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9D93916-43A2-24F7-534E-999EE98035A4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383B27E9-2B47-0106-C476-85CB343CCBC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0BF218E-EA6C-5258-2288-B7191C4293BF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F28A0D2-1482-0458-8800-68A11576A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3C283BC-6D43-BACE-F3C0-C78B5E99D4FE}"/>
                  </a:ext>
                </a:extLst>
              </p:cNvPr>
              <p:cNvCxnSpPr/>
              <p:nvPr/>
            </p:nvCxnSpPr>
            <p:spPr>
              <a:xfrm flipH="1">
                <a:off x="2360668" y="2667000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836B978-D9DD-2FFC-9280-A9A049CF4944}"/>
                  </a:ext>
                </a:extLst>
              </p:cNvPr>
              <p:cNvCxnSpPr/>
              <p:nvPr/>
            </p:nvCxnSpPr>
            <p:spPr>
              <a:xfrm flipH="1">
                <a:off x="2336308" y="1178112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4409AA6-65B3-E056-A0A3-A96E0B4965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5200" y="1178112"/>
                <a:ext cx="0" cy="1488888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/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blipFill>
                  <a:blip r:embed="rId3"/>
                  <a:stretch>
                    <a:fillRect t="-9000" r="-31429" b="-7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356154-6C71-DE60-BC87-234F26D47038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(IV)</a:t>
            </a:r>
          </a:p>
        </p:txBody>
      </p:sp>
    </p:spTree>
    <p:extLst>
      <p:ext uri="{BB962C8B-B14F-4D97-AF65-F5344CB8AC3E}">
        <p14:creationId xmlns:p14="http://schemas.microsoft.com/office/powerpoint/2010/main" val="1614456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779BF6-64E5-872F-CF5F-98150689C5CA}"/>
              </a:ext>
            </a:extLst>
          </p:cNvPr>
          <p:cNvGrpSpPr/>
          <p:nvPr/>
        </p:nvGrpSpPr>
        <p:grpSpPr>
          <a:xfrm>
            <a:off x="1107063" y="990601"/>
            <a:ext cx="8894604" cy="5937150"/>
            <a:chOff x="1107063" y="990601"/>
            <a:chExt cx="8894604" cy="59371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0F4591-D926-4CA1-D25F-ACE46A2465B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5007812"/>
              <a:chOff x="2311950" y="781428"/>
              <a:chExt cx="7384917" cy="500781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9D93916-43A2-24F7-534E-999EE98035A4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383B27E9-2B47-0106-C476-85CB343CCBC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0BF218E-EA6C-5258-2288-B7191C4293BF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F28A0D2-1482-0458-8800-68A11576A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81DCB1A-FC40-5D22-EE1F-4EB77DA252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0" y="781428"/>
                <a:ext cx="0" cy="499109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929E6E5-4B77-97D3-997C-8E4FD64A2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4800" y="798141"/>
                <a:ext cx="0" cy="499109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3C283BC-6D43-BACE-F3C0-C78B5E99D4FE}"/>
                  </a:ext>
                </a:extLst>
              </p:cNvPr>
              <p:cNvCxnSpPr/>
              <p:nvPr/>
            </p:nvCxnSpPr>
            <p:spPr>
              <a:xfrm flipH="1">
                <a:off x="2360668" y="2667000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836B978-D9DD-2FFC-9280-A9A049CF4944}"/>
                  </a:ext>
                </a:extLst>
              </p:cNvPr>
              <p:cNvCxnSpPr/>
              <p:nvPr/>
            </p:nvCxnSpPr>
            <p:spPr>
              <a:xfrm flipH="1">
                <a:off x="2336308" y="1178112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745B4B8-4E0C-4F49-4540-E2311F9A5C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721" y="798140"/>
                <a:ext cx="2957079" cy="3762509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7BB653C-5F23-1325-F746-6D1CA5383BA5}"/>
                  </a:ext>
                </a:extLst>
              </p:cNvPr>
              <p:cNvCxnSpPr/>
              <p:nvPr/>
            </p:nvCxnSpPr>
            <p:spPr>
              <a:xfrm>
                <a:off x="5943600" y="4724400"/>
                <a:ext cx="1981200" cy="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4409AA6-65B3-E056-A0A3-A96E0B4965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5200" y="1178112"/>
                <a:ext cx="0" cy="1488888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/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blipFill>
                  <a:blip r:embed="rId3"/>
                  <a:stretch>
                    <a:fillRect t="-9000" r="-31429" b="-7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356154-6C71-DE60-BC87-234F26D47038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le 56">
            <a:extLst>
              <a:ext uri="{FF2B5EF4-FFF2-40B4-BE49-F238E27FC236}">
                <a16:creationId xmlns:a16="http://schemas.microsoft.com/office/drawing/2014/main" id="{82D56355-53F4-394A-DF3C-57E3F9AB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three tests together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423D77-56E5-118F-A595-6F656A06325E}"/>
              </a:ext>
            </a:extLst>
          </p:cNvPr>
          <p:cNvSpPr txBox="1"/>
          <p:nvPr/>
        </p:nvSpPr>
        <p:spPr>
          <a:xfrm rot="16200000">
            <a:off x="3160151" y="1833616"/>
            <a:ext cx="804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LRT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EAEA40-AA88-9581-AA67-3DD5F89AFB1F}"/>
              </a:ext>
            </a:extLst>
          </p:cNvPr>
          <p:cNvSpPr txBox="1"/>
          <p:nvPr/>
        </p:nvSpPr>
        <p:spPr>
          <a:xfrm>
            <a:off x="6469536" y="4428230"/>
            <a:ext cx="160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Wald Test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596F96-3D54-9CCD-57CA-DB897A2E6EC2}"/>
              </a:ext>
            </a:extLst>
          </p:cNvPr>
          <p:cNvSpPr txBox="1"/>
          <p:nvPr/>
        </p:nvSpPr>
        <p:spPr>
          <a:xfrm rot="3159429">
            <a:off x="8281868" y="3652547"/>
            <a:ext cx="218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Score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5196D-EED8-5077-380D-09330750D7E4}"/>
              </a:ext>
            </a:extLst>
          </p:cNvPr>
          <p:cNvSpPr txBox="1"/>
          <p:nvPr/>
        </p:nvSpPr>
        <p:spPr>
          <a:xfrm>
            <a:off x="10027541" y="6444734"/>
            <a:ext cx="2114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UCLA FAQ 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7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F518-ACC2-1D4A-4B1A-B57336E0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test to use?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38D20-D7CE-05AF-D91F-DC3DF9AC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F661D-D51B-B33E-00F4-5B519E8C81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1"/>
            <a:ext cx="10439400" cy="5570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three tests are asymptotically equivalent</a:t>
            </a:r>
          </a:p>
          <a:p>
            <a:pPr lvl="1"/>
            <a:r>
              <a:rPr lang="en-US" dirty="0"/>
              <a:t>As sample approaches infinity</a:t>
            </a:r>
          </a:p>
          <a:p>
            <a:pPr lvl="1"/>
            <a:endParaRPr lang="en-US" sz="400" dirty="0"/>
          </a:p>
          <a:p>
            <a:r>
              <a:rPr lang="en-US" dirty="0"/>
              <a:t>For testing significance of single covariate coefficient:</a:t>
            </a:r>
          </a:p>
          <a:p>
            <a:pPr lvl="1"/>
            <a:r>
              <a:rPr lang="en-US" dirty="0">
                <a:highlight>
                  <a:srgbClr val="CAE4BE"/>
                </a:highlight>
              </a:rPr>
              <a:t>LRT</a:t>
            </a:r>
            <a:r>
              <a:rPr lang="en-US" dirty="0"/>
              <a:t>: most people’s recommendation</a:t>
            </a:r>
          </a:p>
          <a:p>
            <a:pPr lvl="2"/>
            <a:r>
              <a:rPr lang="en-US" dirty="0"/>
              <a:t>Wald and score are only approximations of LRT</a:t>
            </a:r>
          </a:p>
          <a:p>
            <a:pPr lvl="3"/>
            <a:r>
              <a:rPr lang="en-US" dirty="0"/>
              <a:t>For smaller samples, LRT better</a:t>
            </a:r>
          </a:p>
          <a:p>
            <a:pPr lvl="3"/>
            <a:endParaRPr lang="en-US" sz="400" dirty="0"/>
          </a:p>
          <a:p>
            <a:pPr lvl="1"/>
            <a:r>
              <a:rPr lang="en-US" dirty="0">
                <a:highlight>
                  <a:srgbClr val="ACD6EB"/>
                </a:highlight>
              </a:rPr>
              <a:t>Wald test </a:t>
            </a:r>
            <a:r>
              <a:rPr lang="en-US" dirty="0"/>
              <a:t>is very convenient</a:t>
            </a:r>
          </a:p>
          <a:p>
            <a:pPr lvl="2"/>
            <a:r>
              <a:rPr lang="en-US" dirty="0"/>
              <a:t>Automatically performed in R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Good for testing separate coefficients for a categorical covariate</a:t>
            </a:r>
          </a:p>
          <a:p>
            <a:pPr lvl="2"/>
            <a:endParaRPr lang="en-US" sz="400" dirty="0"/>
          </a:p>
          <a:p>
            <a:pPr lvl="1"/>
            <a:r>
              <a:rPr lang="en-US" dirty="0">
                <a:highlight>
                  <a:srgbClr val="FBDE84"/>
                </a:highlight>
              </a:rPr>
              <a:t>Score test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I don’t really see people use this…</a:t>
            </a:r>
          </a:p>
        </p:txBody>
      </p:sp>
    </p:spTree>
    <p:extLst>
      <p:ext uri="{BB962C8B-B14F-4D97-AF65-F5344CB8AC3E}">
        <p14:creationId xmlns:p14="http://schemas.microsoft.com/office/powerpoint/2010/main" val="144833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4923-9BBD-D3DF-1E21-6CD205EA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8433"/>
            <a:ext cx="7974623" cy="58095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4F10953-EBE5-0B78-FD06-E91C922D7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032D1-A797-6BA9-37BB-2503975F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8189"/>
            <a:ext cx="11734800" cy="4967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7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22F-B8A6-9695-2E38-B6D955243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" y="1717431"/>
            <a:ext cx="12081502" cy="38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5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confidence interval for the estimated coefficients (slope and intercept) reported in statistical software is based on the Wald test</a:t>
                </a:r>
              </a:p>
              <a:p>
                <a:endParaRPr lang="en-US" dirty="0"/>
              </a:p>
              <a:p>
                <a:r>
                  <a:rPr lang="en-US" dirty="0"/>
                  <a:t>The 95% CI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se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𝑠𝑒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𝑠𝑒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can be found in the output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34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9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dirty="0" err="1"/>
              <a:t>confint</a:t>
            </a:r>
            <a:r>
              <a:rPr lang="en-US" dirty="0"/>
              <a:t>() uses profile likelihood method for CI</a:t>
            </a:r>
          </a:p>
          <a:p>
            <a:r>
              <a:rPr lang="en-US" dirty="0"/>
              <a:t>For Wald confidence interval, should use </a:t>
            </a:r>
            <a:r>
              <a:rPr lang="en-US" dirty="0" err="1"/>
              <a:t>confint.default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8320F-1D19-A0C3-3B5F-733D5C64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2438400"/>
            <a:ext cx="1182681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4CADA3-AC30-6A0B-3C37-66E6CBAC9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3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Odds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763000" cy="5413248"/>
          </a:xfrm>
        </p:spPr>
        <p:txBody>
          <a:bodyPr>
            <a:normAutofit/>
          </a:bodyPr>
          <a:lstStyle/>
          <a:p>
            <a:r>
              <a:rPr lang="en-US" dirty="0"/>
              <a:t>As we saw in last class, we take the exponential of the coefficient to get the odds ratio </a:t>
            </a:r>
          </a:p>
          <a:p>
            <a:r>
              <a:rPr lang="en-US" dirty="0"/>
              <a:t>We can do the same for the confidence interval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F1EC-CE84-CE7B-6EBE-6B308FBC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4600"/>
            <a:ext cx="11967382" cy="3505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AC7A02D-095E-1C81-A506-9799BD54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5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Interpretation of odds ratios (categorical covariate)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4662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0.37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1.13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1.40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78333" r="-41787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72581" r="-417877" b="-440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85714" r="-417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02326" r="-417877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97701" r="-417877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894DC0-D4BE-E5D0-DF13-9085017C1A18}"/>
              </a:ext>
            </a:extLst>
          </p:cNvPr>
          <p:cNvSpPr/>
          <p:nvPr/>
        </p:nvSpPr>
        <p:spPr>
          <a:xfrm>
            <a:off x="11029122" y="1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6564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0B89E-536D-C2BE-B2FA-177C1F43E488}"/>
              </a:ext>
            </a:extLst>
          </p:cNvPr>
          <p:cNvSpPr/>
          <p:nvPr/>
        </p:nvSpPr>
        <p:spPr>
          <a:xfrm>
            <a:off x="0" y="4419602"/>
            <a:ext cx="12192000" cy="1219198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2209799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may be interested in predicting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individuals.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predicted probability </a:t>
                </a:r>
                <a:r>
                  <a:rPr lang="en-US" dirty="0"/>
                  <a:t>is the estimated probability of having the event for given values of covariate(s)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simple logistic regression</a:t>
                </a:r>
                <a:r>
                  <a:rPr lang="en-US" dirty="0"/>
                  <a:t>, the predicted probability is: </a:t>
                </a:r>
              </a:p>
              <a:p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:r>
                  <a:rPr lang="en-US" dirty="0"/>
                  <a:t>So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to represent the fitted </a:t>
                </a:r>
                <a:r>
                  <a:rPr lang="en-US" i="1" dirty="0"/>
                  <a:t>systematic component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  <a:blipFill>
                <a:blip r:embed="rId3"/>
                <a:stretch>
                  <a:fillRect l="-1478" t="-1874" r="-1478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139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Let’s calculate the predicted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individuals: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×1)</m:t>
                          </m:r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=0.296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  <a:blipFill>
                <a:blip r:embed="rId3"/>
                <a:stretch>
                  <a:fillRect l="-900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8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is NOT our predicted outcome</a:t>
            </a:r>
          </a:p>
          <a:p>
            <a:endParaRPr lang="en-US" dirty="0"/>
          </a:p>
          <a:p>
            <a:pPr lvl="1"/>
            <a:r>
              <a:rPr lang="en-US" dirty="0"/>
              <a:t>We cannot interpret it as the predicted Y for individuals with certain covariate values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our predicted probability does not tell us that one individual is or is not diagnosed with late stage breast cancer</a:t>
            </a:r>
          </a:p>
          <a:p>
            <a:pPr lvl="1"/>
            <a:endParaRPr lang="en-US" dirty="0"/>
          </a:p>
          <a:p>
            <a:r>
              <a:rPr lang="en-US" dirty="0"/>
              <a:t>The 0.296 is the estimate of the mean (i.e., proportion) of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Non-Hispanic Asian</a:t>
            </a:r>
            <a:r>
              <a:rPr lang="en-US" sz="28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Pacific Islander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individuals who are </a:t>
            </a:r>
            <a:r>
              <a:rPr lang="en-US" dirty="0"/>
              <a:t>diagnosed with late stage breast cancer</a:t>
            </a:r>
          </a:p>
        </p:txBody>
      </p:sp>
    </p:spTree>
    <p:extLst>
      <p:ext uri="{BB962C8B-B14F-4D97-AF65-F5344CB8AC3E}">
        <p14:creationId xmlns:p14="http://schemas.microsoft.com/office/powerpoint/2010/main" val="1038317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</a:t>
                </a:r>
                <a:r>
                  <a:rPr lang="en-US" b="1" dirty="0">
                    <a:solidFill>
                      <a:schemeClr val="accent5"/>
                    </a:solidFill>
                  </a:rPr>
                  <a:t>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𝝅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212F3B3-CF39-1964-3ED4-D4AB177A7CE5}"/>
              </a:ext>
            </a:extLst>
          </p:cNvPr>
          <p:cNvGrpSpPr/>
          <p:nvPr/>
        </p:nvGrpSpPr>
        <p:grpSpPr>
          <a:xfrm>
            <a:off x="10134600" y="4191000"/>
            <a:ext cx="1689410" cy="17160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CA617179-7364-DD3E-9FAC-810B094D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865E42-8D41-EFD5-AFBB-747F48E5D6B2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375350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get a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need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both follow normal distribution,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also follows normal distribution</a:t>
                </a:r>
              </a:p>
              <a:p>
                <a:pPr lvl="1"/>
                <a:endParaRPr lang="en-US" sz="1600" dirty="0"/>
              </a:p>
              <a:p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a given x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x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r>
                        <a:rPr lang="en-US" b="0" i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700" b="0" dirty="0"/>
              </a:p>
              <a:p>
                <a:r>
                  <a:rPr lang="en-US" dirty="0"/>
                  <a:t>The standard error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var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  <a:blipFill>
                <a:blip r:embed="rId2"/>
                <a:stretch>
                  <a:fillRect l="-1172" t="-2576" r="-1563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71E7C90-D047-DC21-553B-47BD3B4A7704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03116047-DF03-4E05-0CC3-DC9A191AC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D9CBD7-AFBF-C1C5-E4EE-6B152EDF239A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/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solidFill>
                <a:srgbClr val="FBDE84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Important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-and-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blipFill>
                <a:blip r:embed="rId5"/>
                <a:stretch>
                  <a:fillRect l="-912" b="-1770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6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0B89E-536D-C2BE-B2FA-177C1F43E488}"/>
              </a:ext>
            </a:extLst>
          </p:cNvPr>
          <p:cNvSpPr/>
          <p:nvPr/>
        </p:nvSpPr>
        <p:spPr>
          <a:xfrm>
            <a:off x="0" y="2133600"/>
            <a:ext cx="12192000" cy="350520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9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Then where do we get the variance and covariance estimates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s?</a:t>
                </a:r>
              </a:p>
              <a:p>
                <a:r>
                  <a:rPr lang="en-US" dirty="0"/>
                  <a:t>From analysis output (after fitting the simple logistic regression model)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  <a:blipFill>
                <a:blip r:embed="rId3"/>
                <a:stretch>
                  <a:fillRect l="-101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91F31F-562F-B083-C56E-BB5A2DE7672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12" name="Graphic 11" descr="Pause">
              <a:extLst>
                <a:ext uri="{FF2B5EF4-FFF2-40B4-BE49-F238E27FC236}">
                  <a16:creationId xmlns:a16="http://schemas.microsoft.com/office/drawing/2014/main" id="{FF3BDD86-7BDF-0204-5A5F-ECCF47495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1D7435-5152-21C6-B225-9B0117E8566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A1380A-F8E1-3559-9542-88B7EC1AF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1" y="2184786"/>
            <a:ext cx="11851953" cy="299340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94E661-B3C3-A9E9-D240-A336687FB9A2}"/>
              </a:ext>
            </a:extLst>
          </p:cNvPr>
          <p:cNvSpPr/>
          <p:nvPr/>
        </p:nvSpPr>
        <p:spPr>
          <a:xfrm>
            <a:off x="28194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15FA27-20AC-915F-600F-D5AFC9C6100A}"/>
              </a:ext>
            </a:extLst>
          </p:cNvPr>
          <p:cNvSpPr/>
          <p:nvPr/>
        </p:nvSpPr>
        <p:spPr>
          <a:xfrm>
            <a:off x="42672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DCFB33E-F7D9-C5B0-518E-9DADF4116CBC}"/>
              </a:ext>
            </a:extLst>
          </p:cNvPr>
          <p:cNvSpPr/>
          <p:nvPr/>
        </p:nvSpPr>
        <p:spPr>
          <a:xfrm>
            <a:off x="2819400" y="4609659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D2B1C-23A8-E82F-AED5-440827AFBE7B}"/>
              </a:ext>
            </a:extLst>
          </p:cNvPr>
          <p:cNvSpPr/>
          <p:nvPr/>
        </p:nvSpPr>
        <p:spPr>
          <a:xfrm>
            <a:off x="4267200" y="4613789"/>
            <a:ext cx="1371600" cy="304800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197367-7523-0D95-C473-06979687245A}"/>
              </a:ext>
            </a:extLst>
          </p:cNvPr>
          <p:cNvCxnSpPr>
            <a:stCxn id="17" idx="1"/>
          </p:cNvCxnSpPr>
          <p:nvPr/>
        </p:nvCxnSpPr>
        <p:spPr>
          <a:xfrm flipH="1">
            <a:off x="2133600" y="4419600"/>
            <a:ext cx="685800" cy="106680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/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blipFill>
                <a:blip r:embed="rId7"/>
                <a:stretch>
                  <a:fillRect b="-1786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/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blipFill>
                <a:blip r:embed="rId8"/>
                <a:stretch>
                  <a:fillRect b="-3571"/>
                </a:stretch>
              </a:blipFill>
              <a:ln w="571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/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cov</m:t>
                      </m:r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blipFill>
                <a:blip r:embed="rId9"/>
                <a:stretch>
                  <a:fillRect b="-3571"/>
                </a:stretch>
              </a:blipFill>
              <a:ln w="571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AEA013-732E-49B8-A994-7F598AA38E82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5638800" y="4404538"/>
            <a:ext cx="1402082" cy="150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60F8A1-F346-8B2D-969A-45F16283F6C0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4953000" y="4918589"/>
            <a:ext cx="83058" cy="58609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01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3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0DCB31-47EC-2EB3-0292-3DAFC7ACDA3D}"/>
              </a:ext>
            </a:extLst>
          </p:cNvPr>
          <p:cNvGrpSpPr>
            <a:grpSpLocks noChangeAspect="1"/>
          </p:cNvGrpSpPr>
          <p:nvPr/>
        </p:nvGrpSpPr>
        <p:grpSpPr>
          <a:xfrm>
            <a:off x="10096002" y="4187952"/>
            <a:ext cx="1714998" cy="1716024"/>
            <a:chOff x="8610600" y="2964835"/>
            <a:chExt cx="2362200" cy="23256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7278BA-70BE-5310-9F43-95278BA201C5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2EB11A1D-7078-DFD6-9C58-E61F7905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08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5E71-027C-6E47-A54E-95868874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for the Predicted Probability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2954-E2D3-4440-9A6D-AFB21B03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53A5AF-2C05-501C-20B2-B9DEDBA6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E88C7-BEB6-017F-A2F5-7982DC747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9700"/>
            <a:ext cx="11848984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9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350520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07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Multiple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multiple logistic regression model, we </a:t>
            </a:r>
            <a:r>
              <a:rPr lang="en-US" b="1" dirty="0"/>
              <a:t>have &gt; 1 independent variable</a:t>
            </a:r>
          </a:p>
          <a:p>
            <a:pPr lvl="1"/>
            <a:r>
              <a:rPr lang="en-US" dirty="0"/>
              <a:t>Sometimes referred to as the “multi</a:t>
            </a:r>
            <a:r>
              <a:rPr lang="en-US" b="1" dirty="0">
                <a:solidFill>
                  <a:schemeClr val="accent6"/>
                </a:solidFill>
              </a:rPr>
              <a:t>variable</a:t>
            </a:r>
            <a:r>
              <a:rPr lang="en-US" dirty="0"/>
              <a:t> regression”.</a:t>
            </a:r>
          </a:p>
          <a:p>
            <a:pPr lvl="1"/>
            <a:r>
              <a:rPr lang="en-US" dirty="0"/>
              <a:t>The independent variable can be any type: </a:t>
            </a:r>
          </a:p>
          <a:p>
            <a:pPr lvl="2"/>
            <a:r>
              <a:rPr lang="en-US" dirty="0"/>
              <a:t>Continuous</a:t>
            </a:r>
          </a:p>
          <a:p>
            <a:pPr lvl="2"/>
            <a:r>
              <a:rPr lang="en-US" dirty="0"/>
              <a:t>Categorical (ordinal or nominal)</a:t>
            </a:r>
          </a:p>
          <a:p>
            <a:pPr lvl="2"/>
            <a:endParaRPr lang="en-US" dirty="0"/>
          </a:p>
          <a:p>
            <a:r>
              <a:rPr lang="en-US" dirty="0"/>
              <a:t>We will follow similar procedures as we did for simple logistic regression</a:t>
            </a:r>
          </a:p>
          <a:p>
            <a:pPr lvl="1"/>
            <a:r>
              <a:rPr lang="en-US" dirty="0"/>
              <a:t>But we need to </a:t>
            </a:r>
            <a:r>
              <a:rPr lang="en-US" b="1" dirty="0">
                <a:solidFill>
                  <a:schemeClr val="accent6"/>
                </a:solidFill>
              </a:rPr>
              <a:t>change our interpretation of estimates</a:t>
            </a:r>
          </a:p>
        </p:txBody>
      </p:sp>
    </p:spTree>
    <p:extLst>
      <p:ext uri="{BB962C8B-B14F-4D97-AF65-F5344CB8AC3E}">
        <p14:creationId xmlns:p14="http://schemas.microsoft.com/office/powerpoint/2010/main" val="1251306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Logistic Regression Model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we have a collection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variables,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dirty="0"/>
                  <a:t>The conditional probability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Y</m:t>
                        </m:r>
                        <m:r>
                          <a:rPr lang="en-US" b="0" i="0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964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the Multiple Logistic Regression Model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multiple logistic regression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 , the </a:t>
                </a:r>
                <a:r>
                  <a:rPr lang="en-US" b="1" dirty="0"/>
                  <a:t>vector of estimates </a:t>
                </a:r>
                <a:r>
                  <a:rPr lang="en-US" dirty="0"/>
                  <a:t>can be denoted by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𝜷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As with the simple logistic regression, we </a:t>
                </a:r>
                <a:r>
                  <a:rPr lang="en-US" b="1" dirty="0"/>
                  <a:t>use maximum likelihood method</a:t>
                </a:r>
                <a:r>
                  <a:rPr lang="en-US" dirty="0"/>
                  <a:t> for estimating coefficients</a:t>
                </a:r>
              </a:p>
              <a:p>
                <a:endParaRPr lang="en-US" dirty="0"/>
              </a:p>
              <a:p>
                <a:r>
                  <a:rPr lang="en-US" dirty="0"/>
                  <a:t>For a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variables, there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coefficients to estimate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842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breast cancer diagnosis example, recall:</a:t>
            </a:r>
          </a:p>
          <a:p>
            <a:pPr lvl="1"/>
            <a:r>
              <a:rPr lang="en-US" b="1" dirty="0"/>
              <a:t>Outcome: </a:t>
            </a:r>
            <a:r>
              <a:rPr lang="en-US" dirty="0"/>
              <a:t>early or late stage breast cancer diagnosis</a:t>
            </a:r>
          </a:p>
          <a:p>
            <a:pPr lvl="1"/>
            <a:endParaRPr lang="en-US" sz="2000" dirty="0"/>
          </a:p>
          <a:p>
            <a:pPr lvl="1"/>
            <a:r>
              <a:rPr lang="en-US" b="1" dirty="0"/>
              <a:t>Primary Covariate: </a:t>
            </a:r>
            <a:r>
              <a:rPr lang="en-US" dirty="0"/>
              <a:t>Race/ethnicity</a:t>
            </a:r>
          </a:p>
          <a:p>
            <a:pPr lvl="2"/>
            <a:r>
              <a:rPr lang="en-US" dirty="0"/>
              <a:t>While non-Hispanic white individuals are more likely to be diagnosed with breast cancer, non-Hispanic black individuals have the highest death rate</a:t>
            </a:r>
          </a:p>
          <a:p>
            <a:pPr lvl="2"/>
            <a:r>
              <a:rPr lang="en-US" dirty="0"/>
              <a:t>Racism affecting health care quality</a:t>
            </a:r>
          </a:p>
          <a:p>
            <a:pPr lvl="2"/>
            <a:endParaRPr lang="en-US" sz="2000" dirty="0"/>
          </a:p>
          <a:p>
            <a:pPr lvl="1"/>
            <a:r>
              <a:rPr lang="en-US" b="1" dirty="0"/>
              <a:t>Additional covariate: </a:t>
            </a:r>
            <a:r>
              <a:rPr lang="en-US" dirty="0"/>
              <a:t>Age</a:t>
            </a:r>
          </a:p>
          <a:p>
            <a:pPr lvl="2"/>
            <a:r>
              <a:rPr lang="en-US" dirty="0"/>
              <a:t>Also a risk factor for cancer diagnosis</a:t>
            </a:r>
          </a:p>
          <a:p>
            <a:pPr lvl="1"/>
            <a:endParaRPr lang="en-US" sz="2000" dirty="0"/>
          </a:p>
          <a:p>
            <a:r>
              <a:rPr lang="en-US" dirty="0"/>
              <a:t>We want to fit a multiple logistic regression model with both risk factors included as 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77084-B6ED-973B-647E-7F4FE8653192}"/>
              </a:ext>
            </a:extLst>
          </p:cNvPr>
          <p:cNvSpPr txBox="1"/>
          <p:nvPr/>
        </p:nvSpPr>
        <p:spPr>
          <a:xfrm>
            <a:off x="7083523" y="6273225"/>
            <a:ext cx="507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https://www.ncbi.nlm.nih.gov/pmc/articles/PMC6941147/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https://www.nature.com/articles/s41572-021-00258-1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1727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C0AF-C714-344A-9B99-18D2F63F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Multiple Logistic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87C5-8A2E-5D45-BDA1-E19DD047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5E0901-790C-1224-E6F6-1700FC49E9F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914400"/>
            <a:ext cx="8087320" cy="5943600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496568-895C-4B7A-BDDC-894237769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for Logistic Regression Model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1380A-ED5D-CE58-959B-7113DEC5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3F94-F41A-DEC5-4B94-9B0D907F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Same as linear regression model: we need to estimate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Maximum likelihood: </a:t>
                </a:r>
                <a:r>
                  <a:rPr lang="en-US" dirty="0"/>
                  <a:t>yields values for the unknown parameters that </a:t>
                </a:r>
                <a:r>
                  <a:rPr lang="en-US" i="1" dirty="0"/>
                  <a:t>maximize the probability of obtaining observed set of data</a:t>
                </a:r>
              </a:p>
              <a:p>
                <a:pPr lvl="1"/>
                <a:r>
                  <a:rPr lang="en-US" dirty="0"/>
                  <a:t>In linear regression, this leads to least squares estimation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Maximum likelihood estimators (MLE): </a:t>
                </a:r>
                <a:r>
                  <a:rPr lang="en-US" dirty="0"/>
                  <a:t>values of parameters that maximize likelihood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Likelihood function: </a:t>
                </a:r>
                <a:r>
                  <a:rPr lang="en-US" dirty="0"/>
                  <a:t>expresses the probability of the observed data as a function of the unknown parameters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  <a:blipFill>
                <a:blip r:embed="rId3"/>
                <a:stretch>
                  <a:fillRect l="-1280" t="-2576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3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30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D237E7-8C4E-C89A-8AD3-0B172CB4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6304" r="21111"/>
          <a:stretch/>
        </p:blipFill>
        <p:spPr>
          <a:xfrm>
            <a:off x="8332693" y="-23152"/>
            <a:ext cx="3877236" cy="6425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61424-89F8-9973-63A8-A4C537D17F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6304" r="21111"/>
          <a:stretch/>
        </p:blipFill>
        <p:spPr>
          <a:xfrm>
            <a:off x="8332694" y="-21336"/>
            <a:ext cx="3877236" cy="6425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61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Multiple logistic regression!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Review some of the concepts we applied to simple logistic regression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Dive deeper into interpretation of coefficients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2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512D-1D4B-E221-FB26-66E1146EA532}"/>
              </a:ext>
            </a:extLst>
          </p:cNvPr>
          <p:cNvSpPr txBox="1"/>
          <p:nvPr/>
        </p:nvSpPr>
        <p:spPr>
          <a:xfrm>
            <a:off x="8332694" y="5903893"/>
            <a:ext cx="3877235" cy="954107"/>
          </a:xfrm>
          <a:prstGeom prst="rect">
            <a:avLst/>
          </a:prstGeom>
          <a:solidFill>
            <a:srgbClr val="517264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https://forms.office.com/r/4rFGQN36TB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2C0C5-61A7-5811-2D15-DEEA75D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03E5-71EB-A502-2497-E8E0DEE2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Maximum Likelihood Estimator (MLE)?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677400" cy="54132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the likelihood function across the sample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to log-likelihood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parameter values that maximize log-likelihood (MLEs)</a:t>
            </a:r>
          </a:p>
        </p:txBody>
      </p:sp>
    </p:spTree>
    <p:extLst>
      <p:ext uri="{BB962C8B-B14F-4D97-AF65-F5344CB8AC3E}">
        <p14:creationId xmlns:p14="http://schemas.microsoft.com/office/powerpoint/2010/main" val="202903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</p:spPr>
            <p:txBody>
              <a:bodyPr>
                <a:normAutofit/>
              </a:bodyPr>
              <a:lstStyle/>
              <a:p>
                <a:pPr marL="228600" indent="-228600"/>
                <a:r>
                  <a:rPr lang="en-US" dirty="0"/>
                  <a:t>Within a dataset with n subjects,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contribution from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th subject</a:t>
                </a:r>
                <a:r>
                  <a:rPr lang="en-US" dirty="0"/>
                  <a:t> to the likelihood function can be expressed as:</a:t>
                </a:r>
              </a:p>
              <a:p>
                <a:endParaRPr lang="en-US" sz="1000" dirty="0"/>
              </a:p>
              <a:p>
                <a:pPr marL="45720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  <a:blipFill>
                <a:blip r:embed="rId3"/>
                <a:stretch>
                  <a:fillRect l="-1349" t="-1874" r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010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Biostatistics III&amp;#x0D;&amp;#x0A;Analysis of Categorical Data&amp;quot;&quot;/&gt;&lt;property id=&quot;20307&quot; value=&quot;289&quot;/&gt;&lt;/object&gt;&lt;object type=&quot;3&quot; unique_id=&quot;10005&quot;&gt;&lt;property id=&quot;20148&quot; value=&quot;5&quot;/&gt;&lt;property id=&quot;20300&quot; value=&quot;Slide 2 - &amp;quot;Outline&amp;quot;&quot;/&gt;&lt;property id=&quot;20307&quot; value=&quot;290&quot;/&gt;&lt;/object&gt;&lt;object type=&quot;3&quot; unique_id=&quot;10006&quot;&gt;&lt;property id=&quot;20148&quot; value=&quot;5&quot;/&gt;&lt;property id=&quot;20300&quot; value=&quot;Slide 3 - &amp;quot;Example: The Low Birth Weight (LBW) Study (I)&amp;quot;&quot;/&gt;&lt;property id=&quot;20307&quot; value=&quot;291&quot;/&gt;&lt;/object&gt;&lt;object type=&quot;3&quot; unique_id=&quot;10007&quot;&gt;&lt;property id=&quot;20148&quot; value=&quot;5&quot;/&gt;&lt;property id=&quot;20300&quot; value=&quot;Slide 4 - &amp;quot;Summary Statistics for LBW  Study&amp;#x0D;&amp;#x0A;(limiting to Continuous Risk factors) &amp;quot;&quot;/&gt;&lt;property id=&quot;20307&quot; value=&quot;292&quot;/&gt;&lt;/object&gt;&lt;object type=&quot;3&quot; unique_id=&quot;10008&quot;&gt;&lt;property id=&quot;20148&quot; value=&quot;5&quot;/&gt;&lt;property id=&quot;20300&quot; value=&quot;Slide 5 - &amp;quot;Simple Logistic Regression for LBW Study (I)&amp;quot;&quot;/&gt;&lt;property id=&quot;20307&quot; value=&quot;293&quot;/&gt;&lt;/object&gt;&lt;object type=&quot;3&quot; unique_id=&quot;10009&quot;&gt;&lt;property id=&quot;20148&quot; value=&quot;5&quot;/&gt;&lt;property id=&quot;20300&quot; value=&quot;Slide 6 - &amp;quot;Simple Logistic Regression for LBW Study (II)&amp;quot;&quot;/&gt;&lt;property id=&quot;20307&quot; value=&quot;294&quot;/&gt;&lt;/object&gt;&lt;object type=&quot;3&quot; unique_id=&quot;10010&quot;&gt;&lt;property id=&quot;20148&quot; value=&quot;5&quot;/&gt;&lt;property id=&quot;20300&quot; value=&quot;Slide 7 - &amp;quot;Confidence Interval for the Coefficients (I)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Confidence Interval for the Coefficients (II)&amp;quot;&quot;/&gt;&lt;property id=&quot;20307&quot; value=&quot;296&quot;/&gt;&lt;/object&gt;&lt;object type=&quot;3&quot; unique_id=&quot;10012&quot;&gt;&lt;property id=&quot;20148&quot; value=&quot;5&quot;/&gt;&lt;property id=&quot;20300&quot; value=&quot;Slide 9 - &amp;quot;Confidence Interval for the Coefficients (III)&amp;quot;&quot;/&gt;&lt;property id=&quot;20307&quot; value=&quot;298&quot;/&gt;&lt;/object&gt;&lt;object type=&quot;3&quot; unique_id=&quot;10013&quot;&gt;&lt;property id=&quot;20148&quot; value=&quot;5&quot;/&gt;&lt;property id=&quot;20300&quot; value=&quot;Slide 10 - &amp;quot;Confidence Interval for the Coefficients(IV)&amp;quot;&quot;/&gt;&lt;property id=&quot;20307&quot; value=&quot;323&quot;/&gt;&lt;/object&gt;&lt;object type=&quot;3&quot; unique_id=&quot;10014&quot;&gt;&lt;property id=&quot;20148&quot; value=&quot;5&quot;/&gt;&lt;property id=&quot;20300&quot; value=&quot;Slide 11 - &amp;quot;SAS code for Computing Confidence Interval for coefficients&amp;quot;&quot;/&gt;&lt;property id=&quot;20307&quot; value=&quot;324&quot;/&gt;&lt;/object&gt;&lt;object type=&quot;3&quot; unique_id=&quot;10015&quot;&gt;&lt;property id=&quot;20148&quot; value=&quot;5&quot;/&gt;&lt;property id=&quot;20300&quot; value=&quot;Slide 12 - &amp;quot;Confidence Interval for the Predicted Probability (I)&amp;quot;&quot;/&gt;&lt;property id=&quot;20307&quot; value=&quot;297&quot;/&gt;&lt;/object&gt;&lt;object type=&quot;3&quot; unique_id=&quot;10016&quot;&gt;&lt;property id=&quot;20148&quot; value=&quot;5&quot;/&gt;&lt;property id=&quot;20300&quot; value=&quot;Slide 13 - &amp;quot;Confidence Interval for the Predicted Probability (II)&amp;quot;&quot;/&gt;&lt;property id=&quot;20307&quot; value=&quot;299&quot;/&gt;&lt;/object&gt;&lt;object type=&quot;3&quot; unique_id=&quot;10017&quot;&gt;&lt;property id=&quot;20148&quot; value=&quot;5&quot;/&gt;&lt;property id=&quot;20300&quot; value=&quot;Slide 14 - &amp;quot;Confidence Interval for the Predicted Probability (III)&amp;quot;&quot;/&gt;&lt;property id=&quot;20307&quot; value=&quot;300&quot;/&gt;&lt;/object&gt;&lt;object type=&quot;3&quot; unique_id=&quot;10018&quot;&gt;&lt;property id=&quot;20148&quot; value=&quot;5&quot;/&gt;&lt;property id=&quot;20300&quot; value=&quot;Slide 15 - &amp;quot;Confidence Interval for the Predicted Probability (IV)&amp;quot;&quot;/&gt;&lt;property id=&quot;20307&quot; value=&quot;301&quot;/&gt;&lt;/object&gt;&lt;object type=&quot;3&quot; unique_id=&quot;10019&quot;&gt;&lt;property id=&quot;20148&quot; value=&quot;5&quot;/&gt;&lt;property id=&quot;20300&quot; value=&quot;Slide 16 - &amp;quot;Confidence Interval for the Predicted Probability (V)&amp;quot;&quot;/&gt;&lt;property id=&quot;20307&quot; value=&quot;302&quot;/&gt;&lt;/object&gt;&lt;object type=&quot;3&quot; unique_id=&quot;10020&quot;&gt;&lt;property id=&quot;20148&quot; value=&quot;5&quot;/&gt;&lt;property id=&quot;20300&quot; value=&quot;Slide 17 - &amp;quot;Confidence Interval for the Predicted Probability (VI)&amp;quot;&quot;/&gt;&lt;property id=&quot;20307&quot; value=&quot;303&quot;/&gt;&lt;/object&gt;&lt;object type=&quot;3&quot; unique_id=&quot;10021&quot;&gt;&lt;property id=&quot;20148&quot; value=&quot;5&quot;/&gt;&lt;property id=&quot;20300&quot; value=&quot;Slide 18 - &amp;quot;Confidence Interval for the Predicted Probability (VII)&amp;quot;&quot;/&gt;&lt;property id=&quot;20307&quot; value=&quot;304&quot;/&gt;&lt;/object&gt;&lt;object type=&quot;3&quot; unique_id=&quot;10022&quot;&gt;&lt;property id=&quot;20148&quot; value=&quot;5&quot;/&gt;&lt;property id=&quot;20300&quot; value=&quot;Slide 19 - &amp;quot;Confidence Interval for the Predicted Probability (VIII)&amp;quot;&quot;/&gt;&lt;property id=&quot;20307&quot; value=&quot;308&quot;/&gt;&lt;/object&gt;&lt;object type=&quot;3&quot; unique_id=&quot;10023&quot;&gt;&lt;property id=&quot;20148&quot; value=&quot;5&quot;/&gt;&lt;property id=&quot;20300&quot; value=&quot;Slide 20 - &amp;quot;STATA Code for Computing CI for Predicted Probability&amp;quot;&quot;/&gt;&lt;property id=&quot;20307&quot; value=&quot;305&quot;/&gt;&lt;/object&gt;&lt;object type=&quot;3&quot; unique_id=&quot;10024&quot;&gt;&lt;property id=&quot;20148&quot; value=&quot;5&quot;/&gt;&lt;property id=&quot;20300&quot; value=&quot;Slide 21 - &amp;quot;SAS Code for Computing CI for Predicted Probability&amp;quot;&quot;/&gt;&lt;property id=&quot;20307&quot; value=&quot;306&quot;/&gt;&lt;/object&gt;&lt;object type=&quot;3&quot; unique_id=&quot;10025&quot;&gt;&lt;property id=&quot;20148&quot; value=&quot;5&quot;/&gt;&lt;property id=&quot;20300&quot; value=&quot;Slide 22&quot;/&gt;&lt;property id=&quot;20307&quot; value=&quot;307&quot;/&gt;&lt;/object&gt;&lt;object type=&quot;3&quot; unique_id=&quot;10026&quot;&gt;&lt;property id=&quot;20148&quot; value=&quot;5&quot;/&gt;&lt;property id=&quot;20300&quot; value=&quot;Slide 23 - &amp;quot;Introduction to Multiple Logistic Regression&amp;quot;&quot;/&gt;&lt;property id=&quot;20307&quot; value=&quot;309&quot;/&gt;&lt;/object&gt;&lt;object type=&quot;3&quot; unique_id=&quot;10027&quot;&gt;&lt;property id=&quot;20148&quot; value=&quot;5&quot;/&gt;&lt;property id=&quot;20300&quot; value=&quot;Slide 24 - &amp;quot;The Multiple Logistic Regression Model (I)&amp;quot;&quot;/&gt;&lt;property id=&quot;20307&quot; value=&quot;310&quot;/&gt;&lt;/object&gt;&lt;object type=&quot;3&quot; unique_id=&quot;10028&quot;&gt;&lt;property id=&quot;20148&quot; value=&quot;5&quot;/&gt;&lt;property id=&quot;20300&quot; value=&quot;Slide 25 - &amp;quot;Creating Design Variables (I)&amp;quot;&quot;/&gt;&lt;property id=&quot;20307&quot; value=&quot;311&quot;/&gt;&lt;/object&gt;&lt;object type=&quot;3&quot; unique_id=&quot;10029&quot;&gt;&lt;property id=&quot;20148&quot; value=&quot;5&quot;/&gt;&lt;property id=&quot;20300&quot; value=&quot;Slide 27 - &amp;quot;Creating Design Variables (III)&amp;quot;&quot;/&gt;&lt;property id=&quot;20307&quot; value=&quot;321&quot;/&gt;&lt;/object&gt;&lt;object type=&quot;3&quot; unique_id=&quot;10030&quot;&gt;&lt;property id=&quot;20148&quot; value=&quot;5&quot;/&gt;&lt;property id=&quot;20300&quot; value=&quot;Slide 29 - &amp;quot;Fitting the Multiple Logistic Regression Model (I)&amp;quot;&quot;/&gt;&lt;property id=&quot;20307&quot; value=&quot;322&quot;/&gt;&lt;/object&gt;&lt;object type=&quot;3&quot; unique_id=&quot;10031&quot;&gt;&lt;property id=&quot;20148&quot; value=&quot;5&quot;/&gt;&lt;property id=&quot;20300&quot; value=&quot;Slide 30 - &amp;quot;Fitting the Multiple Logistic Regression Model (II)&amp;quot;&quot;/&gt;&lt;property id=&quot;20307&quot; value=&quot;325&quot;/&gt;&lt;/object&gt;&lt;object type=&quot;3&quot; unique_id=&quot;10032&quot;&gt;&lt;property id=&quot;20148&quot; value=&quot;5&quot;/&gt;&lt;property id=&quot;20300&quot; value=&quot;Slide 31 - &amp;quot;STATA Code for Fitting Multiple Logistic Regression Model&amp;quot;&quot;/&gt;&lt;property id=&quot;20307&quot; value=&quot;326&quot;/&gt;&lt;/object&gt;&lt;object type=&quot;3&quot; unique_id=&quot;10033&quot;&gt;&lt;property id=&quot;20148&quot; value=&quot;5&quot;/&gt;&lt;property id=&quot;20300&quot; value=&quot;Slide 32 - &amp;quot;STATA Code for Fitting Multiple Logistic Regression Model(II)&amp;quot;&quot;/&gt;&lt;property id=&quot;20307&quot; value=&quot;313&quot;/&gt;&lt;/object&gt;&lt;object type=&quot;3&quot; unique_id=&quot;10034&quot;&gt;&lt;property id=&quot;20148&quot; value=&quot;5&quot;/&gt;&lt;property id=&quot;20300&quot; value=&quot;Slide 33 - &amp;quot;SAS Code for Fitting Multiple Logistic Regression Model (I)&amp;quot;&quot;/&gt;&lt;property id=&quot;20307&quot; value=&quot;327&quot;/&gt;&lt;/object&gt;&lt;object type=&quot;3&quot; unique_id=&quot;10035&quot;&gt;&lt;property id=&quot;20148&quot; value=&quot;5&quot;/&gt;&lt;property id=&quot;20300&quot; value=&quot;Slide 41 - &amp;quot;Wald Test &amp;quot;&quot;/&gt;&lt;property id=&quot;20307&quot; value=&quot;315&quot;/&gt;&lt;/object&gt;&lt;object type=&quot;3&quot; unique_id=&quot;10038&quot;&gt;&lt;property id=&quot;20148&quot; value=&quot;5&quot;/&gt;&lt;property id=&quot;20300&quot; value=&quot;Slide 53 - &amp;quot;Discussion of Design Variables in Model Selection (III)&amp;quot;&quot;/&gt;&lt;property id=&quot;20307&quot; value=&quot;318&quot;/&gt;&lt;/object&gt;&lt;object type=&quot;3&quot; unique_id=&quot;10302&quot;&gt;&lt;property id=&quot;20148&quot; value=&quot;5&quot;/&gt;&lt;property id=&quot;20300&quot; value=&quot;Slide 34 - &amp;quot;SAS Code for Fitting Multiple Logistic Regression Model (II)&amp;quot;&quot;/&gt;&lt;property id=&quot;20307&quot; value=&quot;328&quot;/&gt;&lt;/object&gt;&lt;object type=&quot;3&quot; unique_id=&quot;10913&quot;&gt;&lt;property id=&quot;20148&quot; value=&quot;5&quot;/&gt;&lt;property id=&quot;20300&quot; value=&quot;Slide 35 - &amp;quot;SAS Code for Fitting Multiple Logistic Regression Model (III)&amp;quot;&quot;/&gt;&lt;property id=&quot;20307&quot; value=&quot;329&quot;/&gt;&lt;/object&gt;&lt;object type=&quot;3&quot; unique_id=&quot;10914&quot;&gt;&lt;property id=&quot;20148&quot; value=&quot;5&quot;/&gt;&lt;property id=&quot;20300&quot; value=&quot;Slide 36 - &amp;quot;SAS Code for Fitting Multiple Logistic Regression Model (IV)&amp;quot;&quot;/&gt;&lt;property id=&quot;20307&quot; value=&quot;330&quot;/&gt;&lt;/object&gt;&lt;object type=&quot;3&quot; unique_id=&quot;11167&quot;&gt;&lt;property id=&quot;20148&quot; value=&quot;5&quot;/&gt;&lt;property id=&quot;20300&quot; value=&quot;Slide 37 - &amp;quot;Testing for the Significance of the Model  and Coefficients(I)&amp;quot;&quot;/&gt;&lt;property id=&quot;20307&quot; value=&quot;331&quot;/&gt;&lt;/object&gt;&lt;object type=&quot;3&quot; unique_id=&quot;11168&quot;&gt;&lt;property id=&quot;20148&quot; value=&quot;5&quot;/&gt;&lt;property id=&quot;20300&quot; value=&quot;Slide 38 - &amp;quot;Likelihood Ratio Test &amp;quot;&quot;/&gt;&lt;property id=&quot;20307&quot; value=&quot;332&quot;/&gt;&lt;/object&gt;&lt;object type=&quot;3&quot; unique_id=&quot;11624&quot;&gt;&lt;property id=&quot;20148&quot; value=&quot;5&quot;/&gt;&lt;property id=&quot;20300&quot; value=&quot;Slide 39 - &amp;quot;Likelihood Ratio Test in STATA&amp;quot;&quot;/&gt;&lt;property id=&quot;20307&quot; value=&quot;333&quot;/&gt;&lt;/object&gt;&lt;object type=&quot;3&quot; unique_id=&quot;12087&quot;&gt;&lt;property id=&quot;20148&quot; value=&quot;5&quot;/&gt;&lt;property id=&quot;20300&quot; value=&quot;Slide 40 - &amp;quot;Likelihood Ratio Test in SAS&amp;quot;&quot;/&gt;&lt;property id=&quot;20307&quot; value=&quot;334&quot;/&gt;&lt;/object&gt;&lt;object type=&quot;3&quot; unique_id=&quot;12289&quot;&gt;&lt;property id=&quot;20148&quot; value=&quot;5&quot;/&gt;&lt;property id=&quot;20300&quot; value=&quot;Slide 43 - &amp;quot;Wald Test in SAS&amp;quot;&quot;/&gt;&lt;property id=&quot;20307&quot; value=&quot;335&quot;/&gt;&lt;/object&gt;&lt;object type=&quot;3&quot; unique_id=&quot;12630&quot;&gt;&lt;property id=&quot;20148&quot; value=&quot;5&quot;/&gt;&lt;property id=&quot;20300&quot; value=&quot;Slide 42 - &amp;quot;Wald Test in STATA&amp;quot;&quot;/&gt;&lt;property id=&quot;20307&quot; value=&quot;336&quot;/&gt;&lt;/object&gt;&lt;object type=&quot;3&quot; unique_id=&quot;12976&quot;&gt;&lt;property id=&quot;20148&quot; value=&quot;5&quot;/&gt;&lt;property id=&quot;20300&quot; value=&quot;Slide 44 - &amp;quot;Fitting a Reduced Model&amp;quot;&quot;/&gt;&lt;property id=&quot;20307&quot; value=&quot;337&quot;/&gt;&lt;/object&gt;&lt;object type=&quot;3&quot; unique_id=&quot;13187&quot;&gt;&lt;property id=&quot;20148&quot; value=&quot;5&quot;/&gt;&lt;property id=&quot;20300&quot; value=&quot;Slide 45 - &amp;quot;STATA Output for Reduced Model&amp;quot;&quot;/&gt;&lt;property id=&quot;20307&quot; value=&quot;338&quot;/&gt;&lt;/object&gt;&lt;object type=&quot;3&quot; unique_id=&quot;13614&quot;&gt;&lt;property id=&quot;20148&quot; value=&quot;5&quot;/&gt;&lt;property id=&quot;20300&quot; value=&quot;Slide 47 - &amp;quot;Which Model: Full or Reduced? (I)&amp;quot;&quot;/&gt;&lt;property id=&quot;20307&quot; value=&quot;339&quot;/&gt;&lt;/object&gt;&lt;object type=&quot;3&quot; unique_id=&quot;14119&quot;&gt;&lt;property id=&quot;20148&quot; value=&quot;5&quot;/&gt;&lt;property id=&quot;20300&quot; value=&quot;Slide 46 - &amp;quot;SAS Output for Reduced Model&amp;quot;&quot;/&gt;&lt;property id=&quot;20307&quot; value=&quot;340&quot;/&gt;&lt;/object&gt;&lt;object type=&quot;3&quot; unique_id=&quot;14923&quot;&gt;&lt;property id=&quot;20148&quot; value=&quot;5&quot;/&gt;&lt;property id=&quot;20300&quot; value=&quot;Slide 51 - &amp;quot;Discussion of Design Variables in Model Selection (I)&amp;quot;&quot;/&gt;&lt;property id=&quot;20307&quot; value=&quot;341&quot;/&gt;&lt;/object&gt;&lt;object type=&quot;3&quot; unique_id=&quot;15146&quot;&gt;&lt;property id=&quot;20148&quot; value=&quot;5&quot;/&gt;&lt;property id=&quot;20300&quot; value=&quot;Slide 48 - &amp;quot;Which Model: Full or Reduced? (II)&amp;quot;&quot;/&gt;&lt;property id=&quot;20307&quot; value=&quot;342&quot;/&gt;&lt;/object&gt;&lt;object type=&quot;3&quot; unique_id=&quot;15597&quot;&gt;&lt;property id=&quot;20148&quot; value=&quot;5&quot;/&gt;&lt;property id=&quot;20300&quot; value=&quot;Slide 52 - &amp;quot;Discussion of Design Variables in Model Selection (II)&amp;quot;&quot;/&gt;&lt;property id=&quot;20307&quot; value=&quot;343&quot;/&gt;&lt;/object&gt;&lt;object type=&quot;3&quot; unique_id=&quot;15598&quot;&gt;&lt;property id=&quot;20148&quot; value=&quot;5&quot;/&gt;&lt;property id=&quot;20300&quot; value=&quot;Slide 54 - &amp;quot;Wald test for Individual Risk Factor&amp;quot;&quot;/&gt;&lt;property id=&quot;20307&quot; value=&quot;344&quot;/&gt;&lt;/object&gt;&lt;object type=&quot;3&quot; unique_id=&quot;15901&quot;&gt;&lt;property id=&quot;20148&quot; value=&quot;5&quot;/&gt;&lt;property id=&quot;20300&quot; value=&quot;Slide 49 - &amp;quot;Likelihood Ratio Test Using STATA&amp;quot;&quot;/&gt;&lt;property id=&quot;20307&quot; value=&quot;346&quot;/&gt;&lt;/object&gt;&lt;object type=&quot;3&quot; unique_id=&quot;16288&quot;&gt;&lt;property id=&quot;20148&quot; value=&quot;5&quot;/&gt;&lt;property id=&quot;20300&quot; value=&quot;Slide 50 - &amp;quot;Notes for Likelihood Ratio Test&amp;quot;&quot;/&gt;&lt;property id=&quot;20307&quot; value=&quot;347&quot;/&gt;&lt;/object&gt;&lt;object type=&quot;3&quot; unique_id=&quot;17045&quot;&gt;&lt;property id=&quot;20148&quot; value=&quot;5&quot;/&gt;&lt;property id=&quot;20300&quot; value=&quot;Slide 26 - &amp;quot;Creating Design Variables (II)&amp;quot;&quot;/&gt;&lt;property id=&quot;20307&quot; value=&quot;348&quot;/&gt;&lt;/object&gt;&lt;object type=&quot;3&quot; unique_id=&quot;17651&quot;&gt;&lt;property id=&quot;20148&quot; value=&quot;5&quot;/&gt;&lt;property id=&quot;20300&quot; value=&quot;Slide 28 - &amp;quot;Creating Design Variables (IV)&amp;quot;&quot;/&gt;&lt;property id=&quot;20307&quot; value=&quot;34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BSTA513-613_slides</Template>
  <TotalTime>10414</TotalTime>
  <Words>3447</Words>
  <Application>Microsoft Macintosh PowerPoint</Application>
  <PresentationFormat>Widescreen</PresentationFormat>
  <Paragraphs>576</Paragraphs>
  <Slides>61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SF Pro Text</vt:lpstr>
      <vt:lpstr>BSTA513-613_slides</vt:lpstr>
      <vt:lpstr>Class 6: Simple Logistic Regression (II) and Multiple Logistic Regression </vt:lpstr>
      <vt:lpstr>Announcements</vt:lpstr>
      <vt:lpstr>Questions from last class</vt:lpstr>
      <vt:lpstr>Class 6 Learning Objectives</vt:lpstr>
      <vt:lpstr>Class 6 Learning Objectives</vt:lpstr>
      <vt:lpstr>Estimation for Logistic Regression Model </vt:lpstr>
      <vt:lpstr>Poll Everywhere Question 1</vt:lpstr>
      <vt:lpstr>How to find Maximum Likelihood Estimator (MLE)?</vt:lpstr>
      <vt:lpstr>Construct a likelihood function for an individual</vt:lpstr>
      <vt:lpstr>Construct the likelihood function across the sample</vt:lpstr>
      <vt:lpstr>Convert to log-likelihood</vt:lpstr>
      <vt:lpstr>Find MLEs that maximize log-likelihood</vt:lpstr>
      <vt:lpstr>Poll Everywhere Question 2</vt:lpstr>
      <vt:lpstr>How do we do this in R?</vt:lpstr>
      <vt:lpstr>Fitted Model using MLE</vt:lpstr>
      <vt:lpstr>Class 6 Learning Objectives</vt:lpstr>
      <vt:lpstr>Testing for the Significance of the Coefficients</vt:lpstr>
      <vt:lpstr>Wald Test (I)</vt:lpstr>
      <vt:lpstr>Wald Test (II)</vt:lpstr>
      <vt:lpstr>Wald Test (II)</vt:lpstr>
      <vt:lpstr>Poll Everywhere Question 3</vt:lpstr>
      <vt:lpstr>Score Test (I)</vt:lpstr>
      <vt:lpstr>Graphic Illustration of the Three Tests</vt:lpstr>
      <vt:lpstr>Likelihood Ratio Test (I)</vt:lpstr>
      <vt:lpstr>Likelihood Ratio Test (II)</vt:lpstr>
      <vt:lpstr>LRT: what is Deviance? (I)</vt:lpstr>
      <vt:lpstr>LRT: what is Deviance? (II)</vt:lpstr>
      <vt:lpstr>Deviance to Likelihood Ratio Test</vt:lpstr>
      <vt:lpstr>For reference</vt:lpstr>
      <vt:lpstr>Likelihood Ratio Test (II)</vt:lpstr>
      <vt:lpstr>Likelihood Ratio Test (III)</vt:lpstr>
      <vt:lpstr>Poll Everywhere Question 4</vt:lpstr>
      <vt:lpstr>Likelihood Ratio Test (IV)</vt:lpstr>
      <vt:lpstr>All three tests together</vt:lpstr>
      <vt:lpstr>Which test to use?</vt:lpstr>
      <vt:lpstr>Wald Test in R</vt:lpstr>
      <vt:lpstr>Likelihood Ratio Test in R (I)</vt:lpstr>
      <vt:lpstr>Likelihood Ratio Test in R (II)</vt:lpstr>
      <vt:lpstr>Confidence Interval for the Coefficients (I)</vt:lpstr>
      <vt:lpstr>Poll Everywhere Question 5</vt:lpstr>
      <vt:lpstr>Confidence Interval for the Coefficients (II)</vt:lpstr>
      <vt:lpstr>Confidence Interval for the Odds Ratio</vt:lpstr>
      <vt:lpstr>Interpretation of odds ratios (categorical covariate)</vt:lpstr>
      <vt:lpstr>Class 6 Learning Objectives</vt:lpstr>
      <vt:lpstr>Predicted Probability (I)</vt:lpstr>
      <vt:lpstr>Predicted Probability (II)</vt:lpstr>
      <vt:lpstr>Predicted Probability (III)</vt:lpstr>
      <vt:lpstr>Confidence Interval for Predicted Probability (I)</vt:lpstr>
      <vt:lpstr>Confidence Interval for Predicted Probability (II)</vt:lpstr>
      <vt:lpstr>Confidence Interval for Predicted Probability (III)</vt:lpstr>
      <vt:lpstr>Poll Everywhere Question 6</vt:lpstr>
      <vt:lpstr>Confidence Interval for Predicted Probability (I)</vt:lpstr>
      <vt:lpstr>Confidence Interval for the Predicted Probability (IV)</vt:lpstr>
      <vt:lpstr>Class 6 Learning Objectives</vt:lpstr>
      <vt:lpstr>Introduction to Multiple Logistic Regression</vt:lpstr>
      <vt:lpstr>Multiple Logistic Regression Model (I)</vt:lpstr>
      <vt:lpstr>Fitting the Multiple Logistic Regression Model (I)</vt:lpstr>
      <vt:lpstr>Breast Cancer Example</vt:lpstr>
      <vt:lpstr>Fitting Multiple Logistic Regression Model</vt:lpstr>
      <vt:lpstr>Class 6 Learning Objectives</vt:lpstr>
      <vt:lpstr>Wrap-up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 III Analysis of Categorical Data</dc:title>
  <dc:creator>Yiyi Chen</dc:creator>
  <cp:lastModifiedBy>Nicky Wakim</cp:lastModifiedBy>
  <cp:revision>236</cp:revision>
  <cp:lastPrinted>2018-04-23T17:46:57Z</cp:lastPrinted>
  <dcterms:created xsi:type="dcterms:W3CDTF">2013-04-15T21:44:22Z</dcterms:created>
  <dcterms:modified xsi:type="dcterms:W3CDTF">2024-04-16T17:35:21Z</dcterms:modified>
</cp:coreProperties>
</file>